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4"/>
    <p:sldMasterId id="2147483671" r:id="rId5"/>
  </p:sldMasterIdLst>
  <p:notesMasterIdLst>
    <p:notesMasterId r:id="rId47"/>
  </p:notesMasterIdLst>
  <p:sldIdLst>
    <p:sldId id="257" r:id="rId6"/>
    <p:sldId id="271" r:id="rId7"/>
    <p:sldId id="382" r:id="rId8"/>
    <p:sldId id="384" r:id="rId9"/>
    <p:sldId id="318" r:id="rId10"/>
    <p:sldId id="319" r:id="rId11"/>
    <p:sldId id="325" r:id="rId12"/>
    <p:sldId id="326" r:id="rId13"/>
    <p:sldId id="338" r:id="rId14"/>
    <p:sldId id="363" r:id="rId15"/>
    <p:sldId id="339" r:id="rId16"/>
    <p:sldId id="340" r:id="rId17"/>
    <p:sldId id="383" r:id="rId18"/>
    <p:sldId id="361" r:id="rId19"/>
    <p:sldId id="362" r:id="rId20"/>
    <p:sldId id="367" r:id="rId21"/>
    <p:sldId id="368" r:id="rId22"/>
    <p:sldId id="369" r:id="rId23"/>
    <p:sldId id="348" r:id="rId24"/>
    <p:sldId id="370" r:id="rId25"/>
    <p:sldId id="354" r:id="rId26"/>
    <p:sldId id="371" r:id="rId27"/>
    <p:sldId id="372" r:id="rId28"/>
    <p:sldId id="373" r:id="rId29"/>
    <p:sldId id="374" r:id="rId30"/>
    <p:sldId id="375" r:id="rId31"/>
    <p:sldId id="355" r:id="rId32"/>
    <p:sldId id="376" r:id="rId33"/>
    <p:sldId id="377" r:id="rId34"/>
    <p:sldId id="378" r:id="rId35"/>
    <p:sldId id="358" r:id="rId36"/>
    <p:sldId id="359" r:id="rId37"/>
    <p:sldId id="360" r:id="rId38"/>
    <p:sldId id="379" r:id="rId39"/>
    <p:sldId id="380" r:id="rId40"/>
    <p:sldId id="381" r:id="rId41"/>
    <p:sldId id="351" r:id="rId42"/>
    <p:sldId id="324" r:id="rId43"/>
    <p:sldId id="342" r:id="rId44"/>
    <p:sldId id="364" r:id="rId45"/>
    <p:sldId id="266" r:id="rId46"/>
  </p:sldIdLst>
  <p:sldSz cx="9144000" cy="5143500" type="screen16x9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 Slide" id="{20A35FF1-62A1-5A42-A1D2-756514C1AA1B}">
          <p14:sldIdLst>
            <p14:sldId id="257"/>
          </p14:sldIdLst>
        </p14:section>
        <p14:section name="Content Slides" id="{295D142A-0911-5242-8846-8B80ECDBE2F6}">
          <p14:sldIdLst>
            <p14:sldId id="271"/>
            <p14:sldId id="382"/>
            <p14:sldId id="384"/>
            <p14:sldId id="318"/>
            <p14:sldId id="319"/>
            <p14:sldId id="325"/>
            <p14:sldId id="326"/>
            <p14:sldId id="338"/>
            <p14:sldId id="363"/>
            <p14:sldId id="339"/>
            <p14:sldId id="340"/>
            <p14:sldId id="383"/>
            <p14:sldId id="361"/>
            <p14:sldId id="362"/>
            <p14:sldId id="367"/>
            <p14:sldId id="368"/>
            <p14:sldId id="369"/>
            <p14:sldId id="348"/>
            <p14:sldId id="370"/>
            <p14:sldId id="354"/>
            <p14:sldId id="371"/>
            <p14:sldId id="372"/>
            <p14:sldId id="373"/>
            <p14:sldId id="374"/>
            <p14:sldId id="375"/>
            <p14:sldId id="355"/>
            <p14:sldId id="376"/>
            <p14:sldId id="377"/>
            <p14:sldId id="378"/>
            <p14:sldId id="358"/>
            <p14:sldId id="359"/>
            <p14:sldId id="360"/>
            <p14:sldId id="379"/>
            <p14:sldId id="380"/>
            <p14:sldId id="381"/>
            <p14:sldId id="351"/>
            <p14:sldId id="324"/>
            <p14:sldId id="342"/>
            <p14:sldId id="364"/>
          </p14:sldIdLst>
        </p14:section>
        <p14:section name="Image Slides" id="{A2565F24-7758-544D-9566-1AA2EAEF675D}">
          <p14:sldIdLst/>
        </p14:section>
        <p14:section name="Section Divider" id="{191F3268-1E7A-384E-B46C-40D6CB17006B}">
          <p14:sldIdLst/>
        </p14:section>
        <p14:section name="Ending Slide" id="{FD84001B-71A2-0E4B-830B-073E77A3BEAB}">
          <p14:sldIdLst>
            <p14:sldId id="26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372" userDrawn="1">
          <p15:clr>
            <a:srgbClr val="A4A3A4"/>
          </p15:clr>
        </p15:guide>
        <p15:guide id="2" pos="5376" userDrawn="1">
          <p15:clr>
            <a:srgbClr val="A4A3A4"/>
          </p15:clr>
        </p15:guide>
        <p15:guide id="3" pos="408" userDrawn="1">
          <p15:clr>
            <a:srgbClr val="A4A3A4"/>
          </p15:clr>
        </p15:guide>
        <p15:guide id="4" orient="horz" pos="948" userDrawn="1">
          <p15:clr>
            <a:srgbClr val="A4A3A4"/>
          </p15:clr>
        </p15:guide>
        <p15:guide id="5" orient="horz" pos="2724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tephen Deck" initials="SD" lastIdx="6" clrIdx="0">
    <p:extLst>
      <p:ext uri="{19B8F6BF-5375-455C-9EA6-DF929625EA0E}">
        <p15:presenceInfo xmlns:p15="http://schemas.microsoft.com/office/powerpoint/2012/main" userId="d0abce2a322c43a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85901" autoAdjust="0"/>
  </p:normalViewPr>
  <p:slideViewPr>
    <p:cSldViewPr snapToGrid="0" snapToObjects="1">
      <p:cViewPr varScale="1">
        <p:scale>
          <a:sx n="176" d="100"/>
          <a:sy n="176" d="100"/>
        </p:scale>
        <p:origin x="413" y="65"/>
      </p:cViewPr>
      <p:guideLst>
        <p:guide orient="horz" pos="372"/>
        <p:guide pos="5376"/>
        <p:guide pos="408"/>
        <p:guide orient="horz" pos="948"/>
        <p:guide orient="horz" pos="272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slide" Target="slides/slide36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microsoft.com/office/2016/11/relationships/changesInfo" Target="changesInfos/changesInfo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presProps" Target="pres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commentAuthors" Target="commentAuthors.xml"/><Relationship Id="rId8" Type="http://schemas.openxmlformats.org/officeDocument/2006/relationships/slide" Target="slides/slide3.xml"/><Relationship Id="rId51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ebecca Deck" userId="d0abce2a322c43a5" providerId="LiveId" clId="{B30B5691-FB8A-4D56-80B2-380B190EECF8}"/>
    <pc:docChg chg="delSld modSld sldOrd modSection">
      <pc:chgData name="Rebecca Deck" userId="d0abce2a322c43a5" providerId="LiveId" clId="{B30B5691-FB8A-4D56-80B2-380B190EECF8}" dt="2019-06-01T14:46:45.108" v="103" actId="20577"/>
      <pc:docMkLst>
        <pc:docMk/>
      </pc:docMkLst>
      <pc:sldChg chg="ord">
        <pc:chgData name="Rebecca Deck" userId="d0abce2a322c43a5" providerId="LiveId" clId="{B30B5691-FB8A-4D56-80B2-380B190EECF8}" dt="2019-06-01T14:41:07.083" v="15"/>
        <pc:sldMkLst>
          <pc:docMk/>
          <pc:sldMk cId="898183850" sldId="271"/>
        </pc:sldMkLst>
      </pc:sldChg>
      <pc:sldChg chg="addSp modSp">
        <pc:chgData name="Rebecca Deck" userId="d0abce2a322c43a5" providerId="LiveId" clId="{B30B5691-FB8A-4D56-80B2-380B190EECF8}" dt="2019-06-01T14:44:57.537" v="42" actId="20577"/>
        <pc:sldMkLst>
          <pc:docMk/>
          <pc:sldMk cId="1138351071" sldId="318"/>
        </pc:sldMkLst>
        <pc:spChg chg="add mod">
          <ac:chgData name="Rebecca Deck" userId="d0abce2a322c43a5" providerId="LiveId" clId="{B30B5691-FB8A-4D56-80B2-380B190EECF8}" dt="2019-06-01T14:44:57.537" v="42" actId="20577"/>
          <ac:spMkLst>
            <pc:docMk/>
            <pc:sldMk cId="1138351071" sldId="318"/>
            <ac:spMk id="6" creationId="{AD39C0BB-14B4-4C7E-AF3C-D42871987996}"/>
          </ac:spMkLst>
        </pc:spChg>
      </pc:sldChg>
      <pc:sldChg chg="addSp modSp">
        <pc:chgData name="Rebecca Deck" userId="d0abce2a322c43a5" providerId="LiveId" clId="{B30B5691-FB8A-4D56-80B2-380B190EECF8}" dt="2019-06-01T14:46:45.108" v="103" actId="20577"/>
        <pc:sldMkLst>
          <pc:docMk/>
          <pc:sldMk cId="675997769" sldId="319"/>
        </pc:sldMkLst>
        <pc:spChg chg="add mod">
          <ac:chgData name="Rebecca Deck" userId="d0abce2a322c43a5" providerId="LiveId" clId="{B30B5691-FB8A-4D56-80B2-380B190EECF8}" dt="2019-06-01T14:46:45.108" v="103" actId="20577"/>
          <ac:spMkLst>
            <pc:docMk/>
            <pc:sldMk cId="675997769" sldId="319"/>
            <ac:spMk id="6" creationId="{883CC0C6-0355-447E-94B0-07328EB9ED36}"/>
          </ac:spMkLst>
        </pc:spChg>
      </pc:sldChg>
      <pc:sldChg chg="del">
        <pc:chgData name="Rebecca Deck" userId="d0abce2a322c43a5" providerId="LiveId" clId="{B30B5691-FB8A-4D56-80B2-380B190EECF8}" dt="2019-06-01T14:40:49.400" v="14" actId="2696"/>
        <pc:sldMkLst>
          <pc:docMk/>
          <pc:sldMk cId="2737785627" sldId="337"/>
        </pc:sldMkLst>
      </pc:sldChg>
      <pc:sldChg chg="addSp modSp">
        <pc:chgData name="Rebecca Deck" userId="d0abce2a322c43a5" providerId="LiveId" clId="{B30B5691-FB8A-4D56-80B2-380B190EECF8}" dt="2019-06-01T14:22:25.407" v="13" actId="255"/>
        <pc:sldMkLst>
          <pc:docMk/>
          <pc:sldMk cId="3799477512" sldId="363"/>
        </pc:sldMkLst>
        <pc:spChg chg="add mod">
          <ac:chgData name="Rebecca Deck" userId="d0abce2a322c43a5" providerId="LiveId" clId="{B30B5691-FB8A-4D56-80B2-380B190EECF8}" dt="2019-06-01T14:22:25.407" v="13" actId="255"/>
          <ac:spMkLst>
            <pc:docMk/>
            <pc:sldMk cId="3799477512" sldId="363"/>
            <ac:spMk id="20" creationId="{712905BB-6FE2-4145-8FC2-B59AC7AA5ADC}"/>
          </ac:spMkLst>
        </pc:spChg>
      </pc:sldChg>
      <pc:sldChg chg="addSp modSp">
        <pc:chgData name="Rebecca Deck" userId="d0abce2a322c43a5" providerId="LiveId" clId="{B30B5691-FB8A-4D56-80B2-380B190EECF8}" dt="2019-06-01T14:20:21.170" v="5" actId="255"/>
        <pc:sldMkLst>
          <pc:docMk/>
          <pc:sldMk cId="2701097476" sldId="377"/>
        </pc:sldMkLst>
        <pc:spChg chg="add mod">
          <ac:chgData name="Rebecca Deck" userId="d0abce2a322c43a5" providerId="LiveId" clId="{B30B5691-FB8A-4D56-80B2-380B190EECF8}" dt="2019-06-01T14:20:21.170" v="5" actId="255"/>
          <ac:spMkLst>
            <pc:docMk/>
            <pc:sldMk cId="2701097476" sldId="377"/>
            <ac:spMk id="2" creationId="{2ADBBBE1-DFC9-449B-9C20-50F462E9E645}"/>
          </ac:spMkLst>
        </pc:spChg>
      </pc:sldChg>
    </pc:docChg>
  </pc:docChgLst>
</pc:chgInfo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4-28T10:41:32.161" idx="6">
    <p:pos x="10" y="10"/>
    <p:text>Make a demo site that uses html forms to submit this</p:text>
    <p:extLst>
      <p:ext uri="{C676402C-5697-4E1C-873F-D02D1690AC5C}">
        <p15:threadingInfo xmlns:p15="http://schemas.microsoft.com/office/powerpoint/2012/main" timeZoneBias="24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rial Regular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rial Regular" charset="0"/>
              </a:defRPr>
            </a:lvl1pPr>
          </a:lstStyle>
          <a:p>
            <a:fld id="{F0A6AF3A-C228-024A-8C2E-6E0FCC8DEC76}" type="datetimeFigureOut">
              <a:rPr lang="en-US" smtClean="0"/>
              <a:pPr/>
              <a:t>6/1/2019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rial Regular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rial Regular" charset="0"/>
              </a:defRPr>
            </a:lvl1pPr>
          </a:lstStyle>
          <a:p>
            <a:fld id="{6F54EAC9-6F55-7344-9BAC-CED3200D9C2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62407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b="0" i="0" kern="1200">
        <a:solidFill>
          <a:schemeClr val="tx1"/>
        </a:solidFill>
        <a:latin typeface="Arial Regular" charset="0"/>
        <a:ea typeface="+mn-ea"/>
        <a:cs typeface="+mn-cs"/>
      </a:defRPr>
    </a:lvl1pPr>
    <a:lvl2pPr marL="342900" algn="l" defTabSz="685800" rtl="0" eaLnBrk="1" latinLnBrk="0" hangingPunct="1">
      <a:defRPr sz="900" b="0" i="0" kern="1200">
        <a:solidFill>
          <a:schemeClr val="tx1"/>
        </a:solidFill>
        <a:latin typeface="Arial Regular" charset="0"/>
        <a:ea typeface="+mn-ea"/>
        <a:cs typeface="+mn-cs"/>
      </a:defRPr>
    </a:lvl2pPr>
    <a:lvl3pPr marL="685800" algn="l" defTabSz="685800" rtl="0" eaLnBrk="1" latinLnBrk="0" hangingPunct="1">
      <a:defRPr sz="900" b="0" i="0" kern="1200">
        <a:solidFill>
          <a:schemeClr val="tx1"/>
        </a:solidFill>
        <a:latin typeface="Arial Regular" charset="0"/>
        <a:ea typeface="+mn-ea"/>
        <a:cs typeface="+mn-cs"/>
      </a:defRPr>
    </a:lvl3pPr>
    <a:lvl4pPr marL="1028700" algn="l" defTabSz="685800" rtl="0" eaLnBrk="1" latinLnBrk="0" hangingPunct="1">
      <a:defRPr sz="900" b="0" i="0" kern="1200">
        <a:solidFill>
          <a:schemeClr val="tx1"/>
        </a:solidFill>
        <a:latin typeface="Arial Regular" charset="0"/>
        <a:ea typeface="+mn-ea"/>
        <a:cs typeface="+mn-cs"/>
      </a:defRPr>
    </a:lvl4pPr>
    <a:lvl5pPr marL="1371600" algn="l" defTabSz="685800" rtl="0" eaLnBrk="1" latinLnBrk="0" hangingPunct="1">
      <a:defRPr sz="900" b="0" i="0" kern="1200">
        <a:solidFill>
          <a:schemeClr val="tx1"/>
        </a:solidFill>
        <a:latin typeface="Arial Regular" charset="0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54EAC9-6F55-7344-9BAC-CED3200D9C2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2144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54EAC9-6F55-7344-9BAC-CED3200D9C2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910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do </a:t>
            </a:r>
            <a:r>
              <a:rPr lang="en-US" dirty="0" err="1"/>
              <a:t>devs</a:t>
            </a:r>
            <a:r>
              <a:rPr lang="en-US" dirty="0"/>
              <a:t> do when their software doesn't work?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54EAC9-6F55-7344-9BAC-CED3200D9C2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9140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do </a:t>
            </a:r>
            <a:r>
              <a:rPr lang="en-US" dirty="0" err="1"/>
              <a:t>devs</a:t>
            </a:r>
            <a:r>
              <a:rPr lang="en-US" dirty="0"/>
              <a:t> do when their software doesn't work?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54EAC9-6F55-7344-9BAC-CED3200D9C2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56323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54EAC9-6F55-7344-9BAC-CED3200D9C2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8119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54EAC9-6F55-7344-9BAC-CED3200D9C2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9898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54EAC9-6F55-7344-9BAC-CED3200D9C2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8929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54EAC9-6F55-7344-9BAC-CED3200D9C2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1443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54EAC9-6F55-7344-9BAC-CED3200D9C2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775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54EAC9-6F55-7344-9BAC-CED3200D9C2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05145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54EAC9-6F55-7344-9BAC-CED3200D9C2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0398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54EAC9-6F55-7344-9BAC-CED3200D9C2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3356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54EAC9-6F55-7344-9BAC-CED3200D9C2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25668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54EAC9-6F55-7344-9BAC-CED3200D9C2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80782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54EAC9-6F55-7344-9BAC-CED3200D9C2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48644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54EAC9-6F55-7344-9BAC-CED3200D9C2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57321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54EAC9-6F55-7344-9BAC-CED3200D9C2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99480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54EAC9-6F55-7344-9BAC-CED3200D9C2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96921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54EAC9-6F55-7344-9BAC-CED3200D9C2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7873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54EAC9-6F55-7344-9BAC-CED3200D9C2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31999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54EAC9-6F55-7344-9BAC-CED3200D9C28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96776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54EAC9-6F55-7344-9BAC-CED3200D9C28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5038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54EAC9-6F55-7344-9BAC-CED3200D9C2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7331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54EAC9-6F55-7344-9BAC-CED3200D9C28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688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54EAC9-6F55-7344-9BAC-CED3200D9C28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201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54EAC9-6F55-7344-9BAC-CED3200D9C2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5731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54EAC9-6F55-7344-9BAC-CED3200D9C2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5249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54EAC9-6F55-7344-9BAC-CED3200D9C2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3789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54EAC9-6F55-7344-9BAC-CED3200D9C2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68607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54EAC9-6F55-7344-9BAC-CED3200D9C2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0011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54EAC9-6F55-7344-9BAC-CED3200D9C2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2491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55767" y="594818"/>
            <a:ext cx="7878634" cy="479769"/>
          </a:xfrm>
        </p:spPr>
        <p:txBody>
          <a:bodyPr anchor="t">
            <a:normAutofit/>
          </a:bodyPr>
          <a:lstStyle>
            <a:lvl1pPr algn="l"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5767" y="1500127"/>
            <a:ext cx="7878634" cy="1241822"/>
          </a:xfrm>
        </p:spPr>
        <p:txBody>
          <a:bodyPr/>
          <a:lstStyle>
            <a:lvl1pPr marL="0" indent="0" algn="l">
              <a:buNone/>
              <a:defRPr sz="1800">
                <a:solidFill>
                  <a:schemeClr val="accent4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6195641" y="4780915"/>
            <a:ext cx="1876388" cy="182880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tx1"/>
                </a:solidFill>
              </a:defRPr>
            </a:lvl1pPr>
          </a:lstStyle>
          <a:p>
            <a:fld id="{869A38CF-E133-2243-90F7-979D11E866BA}" type="datetime4">
              <a:rPr lang="en-US" smtClean="0"/>
              <a:t>June 1, 2019</a:t>
            </a:fld>
            <a:endParaRPr lang="en-CA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72447" y="4783059"/>
            <a:ext cx="329636" cy="182880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00E6A5BD-C011-4A45-AA3A-201790FB7F2B}" type="slidenum">
              <a:rPr lang="en-CA" smtClean="0"/>
              <a:pPr/>
              <a:t>‹#›</a:t>
            </a:fld>
            <a:endParaRPr lang="en-CA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6200" y="587056"/>
            <a:ext cx="4648200" cy="3655219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37097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>
          <a:xfrm>
            <a:off x="6195641" y="4780915"/>
            <a:ext cx="1876388" cy="182880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tx1"/>
                </a:solidFill>
              </a:defRPr>
            </a:lvl1pPr>
          </a:lstStyle>
          <a:p>
            <a:fld id="{869A38CF-E133-2243-90F7-979D11E866BA}" type="datetime4">
              <a:rPr lang="en-US" smtClean="0"/>
              <a:t>June 1, 2019</a:t>
            </a:fld>
            <a:endParaRPr lang="en-CA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72447" y="4783059"/>
            <a:ext cx="329636" cy="182880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00E6A5BD-C011-4A45-AA3A-201790FB7F2B}" type="slidenum">
              <a:rPr lang="en-CA" smtClean="0"/>
              <a:pPr/>
              <a:t>‹#›</a:t>
            </a:fld>
            <a:endParaRPr lang="en-CA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>
          <a:xfrm>
            <a:off x="6195641" y="4780915"/>
            <a:ext cx="1876388" cy="182880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tx1"/>
                </a:solidFill>
              </a:defRPr>
            </a:lvl1pPr>
          </a:lstStyle>
          <a:p>
            <a:fld id="{869A38CF-E133-2243-90F7-979D11E866BA}" type="datetime4">
              <a:rPr lang="en-US" smtClean="0"/>
              <a:t>June 1, 2019</a:t>
            </a:fld>
            <a:endParaRPr lang="en-CA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72447" y="4783059"/>
            <a:ext cx="329636" cy="182880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00E6A5BD-C011-4A45-AA3A-201790FB7F2B}" type="slidenum">
              <a:rPr lang="en-CA" smtClean="0"/>
              <a:pPr/>
              <a:t>‹#›</a:t>
            </a:fld>
            <a:endParaRPr lang="en-CA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49090" y="1935507"/>
            <a:ext cx="6858000" cy="600308"/>
          </a:xfrm>
        </p:spPr>
        <p:txBody>
          <a:bodyPr anchor="t">
            <a:normAutofit/>
          </a:bodyPr>
          <a:lstStyle>
            <a:lvl1pPr algn="l"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9090" y="2848286"/>
            <a:ext cx="6858000" cy="1241425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6195641" y="4780915"/>
            <a:ext cx="1876388" cy="182880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fld id="{869A38CF-E133-2243-90F7-979D11E866BA}" type="datetime4">
              <a:rPr lang="en-US" smtClean="0"/>
              <a:pPr/>
              <a:t>June 1, 2019</a:t>
            </a:fld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72447" y="4783059"/>
            <a:ext cx="329636" cy="182880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00E6A5BD-C011-4A45-AA3A-201790FB7F2B}" type="slidenum">
              <a:rPr lang="en-CA" smtClean="0"/>
              <a:pPr/>
              <a:t>‹#›</a:t>
            </a:fld>
            <a:endParaRPr lang="en-CA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" y="595013"/>
            <a:ext cx="1996222" cy="637292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0" y="1935507"/>
            <a:ext cx="76200" cy="117781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 txBox="1">
            <a:spLocks/>
          </p:cNvSpPr>
          <p:nvPr userDrawn="1"/>
        </p:nvSpPr>
        <p:spPr>
          <a:xfrm rot="16200000">
            <a:off x="6590866" y="2757781"/>
            <a:ext cx="3697765" cy="19670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000" dirty="0">
                <a:solidFill>
                  <a:schemeClr val="tx2"/>
                </a:solidFill>
              </a:rPr>
              <a:t>BE </a:t>
            </a:r>
            <a:r>
              <a:rPr lang="en-US" sz="1000" dirty="0"/>
              <a:t>INFORMED.</a:t>
            </a:r>
            <a:r>
              <a:rPr lang="en-US" sz="1000" dirty="0">
                <a:solidFill>
                  <a:schemeClr val="tx2"/>
                </a:solidFill>
              </a:rPr>
              <a:t> BE </a:t>
            </a:r>
            <a:r>
              <a:rPr lang="en-US" sz="1000" dirty="0"/>
              <a:t>STRATEGIC.</a:t>
            </a:r>
            <a:r>
              <a:rPr lang="en-US" sz="1000" dirty="0">
                <a:solidFill>
                  <a:schemeClr val="tx2"/>
                </a:solidFill>
              </a:rPr>
              <a:t> BE </a:t>
            </a:r>
            <a:r>
              <a:rPr lang="en-US" sz="1000" dirty="0"/>
              <a:t>SECURE.</a:t>
            </a:r>
          </a:p>
        </p:txBody>
      </p:sp>
    </p:spTree>
    <p:extLst>
      <p:ext uri="{BB962C8B-B14F-4D97-AF65-F5344CB8AC3E}">
        <p14:creationId xmlns:p14="http://schemas.microsoft.com/office/powerpoint/2010/main" val="1727161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49090" y="587745"/>
            <a:ext cx="6858000" cy="600308"/>
          </a:xfrm>
        </p:spPr>
        <p:txBody>
          <a:bodyPr anchor="t">
            <a:normAutofit/>
          </a:bodyPr>
          <a:lstStyle>
            <a:lvl1pPr algn="l"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6195641" y="4780915"/>
            <a:ext cx="1876388" cy="182880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fld id="{869A38CF-E133-2243-90F7-979D11E866BA}" type="datetime4">
              <a:rPr lang="en-US" smtClean="0"/>
              <a:pPr/>
              <a:t>June 1, 2019</a:t>
            </a:fld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72447" y="4783059"/>
            <a:ext cx="329636" cy="182880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00E6A5BD-C011-4A45-AA3A-201790FB7F2B}" type="slidenum">
              <a:rPr lang="en-CA" smtClean="0"/>
              <a:pPr/>
              <a:t>‹#›</a:t>
            </a:fld>
            <a:endParaRPr lang="en-CA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387" y="4676808"/>
            <a:ext cx="453172" cy="350178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1179029" y="4827782"/>
            <a:ext cx="4460990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Confidential. Not to be copied, distributed, or reproduced without prior approval. 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0"/>
          </p:nvPr>
        </p:nvSpPr>
        <p:spPr>
          <a:xfrm>
            <a:off x="649090" y="1498936"/>
            <a:ext cx="4851400" cy="255236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/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49090" y="587744"/>
            <a:ext cx="3670662" cy="605179"/>
          </a:xfrm>
        </p:spPr>
        <p:txBody>
          <a:bodyPr anchor="t">
            <a:normAutofit/>
          </a:bodyPr>
          <a:lstStyle>
            <a:lvl1pPr algn="l">
              <a:defRPr sz="2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9090" y="1500524"/>
            <a:ext cx="3670662" cy="2983677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accent4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6195641" y="4780915"/>
            <a:ext cx="1876388" cy="182880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fld id="{869A38CF-E133-2243-90F7-979D11E866BA}" type="datetime4">
              <a:rPr lang="en-US" smtClean="0"/>
              <a:pPr/>
              <a:t>June 1, 2019</a:t>
            </a:fld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72447" y="4783059"/>
            <a:ext cx="329636" cy="182880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00E6A5BD-C011-4A45-AA3A-201790FB7F2B}" type="slidenum">
              <a:rPr lang="en-CA" smtClean="0"/>
              <a:pPr/>
              <a:t>‹#›</a:t>
            </a:fld>
            <a:endParaRPr lang="en-CA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387" y="4676808"/>
            <a:ext cx="453172" cy="350178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1179029" y="4827782"/>
            <a:ext cx="4460990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Confidential. Not to be copied, distributed, or reproduced without prior approval. </a:t>
            </a:r>
          </a:p>
        </p:txBody>
      </p:sp>
    </p:spTree>
    <p:extLst/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49090" y="587744"/>
            <a:ext cx="6858000" cy="605179"/>
          </a:xfrm>
        </p:spPr>
        <p:txBody>
          <a:bodyPr anchor="t">
            <a:normAutofit/>
          </a:bodyPr>
          <a:lstStyle>
            <a:lvl1pPr algn="l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9090" y="1500524"/>
            <a:ext cx="6858000" cy="1241425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accent4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6195641" y="4780915"/>
            <a:ext cx="1876388" cy="182880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fld id="{869A38CF-E133-2243-90F7-979D11E866BA}" type="datetime4">
              <a:rPr lang="en-US" smtClean="0"/>
              <a:pPr/>
              <a:t>June 1, 2019</a:t>
            </a:fld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72447" y="4783059"/>
            <a:ext cx="329636" cy="182880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00E6A5BD-C011-4A45-AA3A-201790FB7F2B}" type="slidenum">
              <a:rPr lang="en-CA" smtClean="0"/>
              <a:pPr/>
              <a:t>‹#›</a:t>
            </a:fld>
            <a:endParaRPr lang="en-CA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387" y="4676808"/>
            <a:ext cx="453172" cy="350178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1179029" y="4827782"/>
            <a:ext cx="4460990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Confidential. Not to be copied, distributed, or reproduced without prior approval. </a:t>
            </a:r>
          </a:p>
        </p:txBody>
      </p:sp>
    </p:spTree>
    <p:extLst/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6195641" y="4780915"/>
            <a:ext cx="1876388" cy="182880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fld id="{869A38CF-E133-2243-90F7-979D11E866BA}" type="datetime4">
              <a:rPr lang="en-US" smtClean="0"/>
              <a:pPr/>
              <a:t>June 1, 2019</a:t>
            </a:fld>
            <a:endParaRPr lang="en-CA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72447" y="4783059"/>
            <a:ext cx="329636" cy="182880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00E6A5BD-C011-4A45-AA3A-201790FB7F2B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45407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w/ Tex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195641" y="4780915"/>
            <a:ext cx="1876388" cy="182880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fld id="{869A38CF-E133-2243-90F7-979D11E866BA}" type="datetime4">
              <a:rPr lang="en-US" smtClean="0"/>
              <a:pPr/>
              <a:t>June 1, 2019</a:t>
            </a:fld>
            <a:endParaRPr lang="en-CA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72447" y="4783059"/>
            <a:ext cx="329636" cy="182880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00E6A5BD-C011-4A45-AA3A-201790FB7F2B}" type="slidenum">
              <a:rPr lang="en-CA" smtClean="0"/>
              <a:pPr/>
              <a:t>‹#›</a:t>
            </a:fld>
            <a:endParaRPr lang="en-CA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387" y="4676808"/>
            <a:ext cx="453172" cy="350178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1179029" y="4827782"/>
            <a:ext cx="4460990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Confidential. Not to be copied, distributed, or reproduced without prior approval. </a:t>
            </a:r>
          </a:p>
        </p:txBody>
      </p:sp>
    </p:spTree>
    <p:extLst>
      <p:ext uri="{BB962C8B-B14F-4D97-AF65-F5344CB8AC3E}">
        <p14:creationId xmlns:p14="http://schemas.microsoft.com/office/powerpoint/2010/main" val="158925367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7258" y="588557"/>
            <a:ext cx="7978741" cy="706287"/>
          </a:xfrm>
        </p:spPr>
        <p:txBody>
          <a:bodyPr anchor="t">
            <a:normAutofit/>
          </a:bodyPr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6195641" y="4780915"/>
            <a:ext cx="1876388" cy="182880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fld id="{869A38CF-E133-2243-90F7-979D11E866BA}" type="datetime4">
              <a:rPr lang="en-US" smtClean="0"/>
              <a:pPr/>
              <a:t>June 1, 2019</a:t>
            </a:fld>
            <a:endParaRPr lang="en-CA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72447" y="4783059"/>
            <a:ext cx="329636" cy="182880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00E6A5BD-C011-4A45-AA3A-201790FB7F2B}" type="slidenum">
              <a:rPr lang="en-CA" smtClean="0"/>
              <a:pPr/>
              <a:t>‹#›</a:t>
            </a:fld>
            <a:endParaRPr lang="en-CA" dirty="0"/>
          </a:p>
        </p:txBody>
      </p:sp>
      <p:sp>
        <p:nvSpPr>
          <p:cNvPr id="6" name="Content Placeholder 9"/>
          <p:cNvSpPr>
            <a:spLocks noGrp="1"/>
          </p:cNvSpPr>
          <p:nvPr>
            <p:ph sz="quarter" idx="10"/>
          </p:nvPr>
        </p:nvSpPr>
        <p:spPr>
          <a:xfrm>
            <a:off x="649090" y="1498936"/>
            <a:ext cx="7974210" cy="255236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8488072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5346" y="1504951"/>
            <a:ext cx="3867150" cy="2889249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74896" y="1504951"/>
            <a:ext cx="3867150" cy="2889249"/>
          </a:xfrm>
        </p:spPr>
        <p:txBody>
          <a:bodyPr/>
          <a:lstStyle>
            <a:lvl1pPr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6195641" y="4780915"/>
            <a:ext cx="1876388" cy="182880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fld id="{869A38CF-E133-2243-90F7-979D11E866BA}" type="datetime4">
              <a:rPr lang="en-US" smtClean="0"/>
              <a:pPr/>
              <a:t>June 1, 2019</a:t>
            </a:fld>
            <a:endParaRPr lang="en-CA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72447" y="4783059"/>
            <a:ext cx="329636" cy="182880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00E6A5BD-C011-4A45-AA3A-201790FB7F2B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02899151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6195641" y="4780915"/>
            <a:ext cx="1876388" cy="182880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tx1"/>
                </a:solidFill>
              </a:defRPr>
            </a:lvl1pPr>
          </a:lstStyle>
          <a:p>
            <a:fld id="{869A38CF-E133-2243-90F7-979D11E866BA}" type="datetime4">
              <a:rPr lang="en-US" smtClean="0"/>
              <a:t>June 1, 2019</a:t>
            </a:fld>
            <a:endParaRPr lang="en-CA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72447" y="4783059"/>
            <a:ext cx="329636" cy="182880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00E6A5BD-C011-4A45-AA3A-201790FB7F2B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28249558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260" y="589610"/>
            <a:ext cx="7886700" cy="67086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63609" y="1500755"/>
            <a:ext cx="3868737" cy="619125"/>
          </a:xfrm>
        </p:spPr>
        <p:txBody>
          <a:bodyPr anchor="t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3609" y="2119880"/>
            <a:ext cx="3868737" cy="2305282"/>
          </a:xfrm>
        </p:spPr>
        <p:txBody>
          <a:bodyPr/>
          <a:lstStyle>
            <a:lvl1pPr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62521" y="1500755"/>
            <a:ext cx="3887788" cy="619125"/>
          </a:xfrm>
        </p:spPr>
        <p:txBody>
          <a:bodyPr anchor="t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2521" y="2119880"/>
            <a:ext cx="3887788" cy="2305282"/>
          </a:xfrm>
        </p:spPr>
        <p:txBody>
          <a:bodyPr/>
          <a:lstStyle>
            <a:lvl1pPr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6195641" y="4780915"/>
            <a:ext cx="1876388" cy="182880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fld id="{869A38CF-E133-2243-90F7-979D11E866BA}" type="datetime4">
              <a:rPr lang="en-US" smtClean="0"/>
              <a:pPr/>
              <a:t>June 1, 2019</a:t>
            </a:fld>
            <a:endParaRPr lang="en-CA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072447" y="4783059"/>
            <a:ext cx="329636" cy="182880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00E6A5BD-C011-4A45-AA3A-201790FB7F2B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36752827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274638"/>
            <a:ext cx="7886700" cy="9937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195641" y="4780915"/>
            <a:ext cx="1876388" cy="182880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fld id="{869A38CF-E133-2243-90F7-979D11E866BA}" type="datetime4">
              <a:rPr lang="en-US" smtClean="0"/>
              <a:pPr/>
              <a:t>June 1, 2019</a:t>
            </a:fld>
            <a:endParaRPr lang="en-CA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72447" y="4783059"/>
            <a:ext cx="329636" cy="182880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00E6A5BD-C011-4A45-AA3A-201790FB7F2B}" type="slidenum">
              <a:rPr lang="en-CA" smtClean="0"/>
              <a:pPr/>
              <a:t>‹#›</a:t>
            </a:fld>
            <a:endParaRPr lang="en-CA" dirty="0"/>
          </a:p>
        </p:txBody>
      </p:sp>
      <p:sp>
        <p:nvSpPr>
          <p:cNvPr id="2" name="Rectangle 1"/>
          <p:cNvSpPr/>
          <p:nvPr userDrawn="1"/>
        </p:nvSpPr>
        <p:spPr>
          <a:xfrm>
            <a:off x="-1" y="0"/>
            <a:ext cx="9144001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/>
          <p:cNvSpPr txBox="1">
            <a:spLocks/>
          </p:cNvSpPr>
          <p:nvPr userDrawn="1"/>
        </p:nvSpPr>
        <p:spPr>
          <a:xfrm rot="16200000">
            <a:off x="402389" y="1750261"/>
            <a:ext cx="1484397" cy="993775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/>
              <a:t>DIVIDER TITLE</a:t>
            </a:r>
            <a:endParaRPr lang="en-US" sz="1600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737937" y="3062037"/>
            <a:ext cx="0" cy="2081463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7115554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274638"/>
            <a:ext cx="7886700" cy="9937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195641" y="4780915"/>
            <a:ext cx="1876388" cy="182880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fld id="{869A38CF-E133-2243-90F7-979D11E866BA}" type="datetime4">
              <a:rPr lang="en-US" smtClean="0"/>
              <a:pPr/>
              <a:t>June 1, 2019</a:t>
            </a:fld>
            <a:endParaRPr lang="en-CA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72447" y="4783059"/>
            <a:ext cx="329636" cy="182880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00E6A5BD-C011-4A45-AA3A-201790FB7F2B}" type="slidenum">
              <a:rPr lang="en-CA" smtClean="0"/>
              <a:pPr/>
              <a:t>‹#›</a:t>
            </a:fld>
            <a:endParaRPr lang="en-CA" dirty="0"/>
          </a:p>
        </p:txBody>
      </p:sp>
      <p:sp>
        <p:nvSpPr>
          <p:cNvPr id="2" name="Rectangle 1"/>
          <p:cNvSpPr/>
          <p:nvPr userDrawn="1"/>
        </p:nvSpPr>
        <p:spPr>
          <a:xfrm>
            <a:off x="-1" y="0"/>
            <a:ext cx="9144001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4524" y="1894102"/>
            <a:ext cx="3034952" cy="968906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 userDrawn="1"/>
        </p:nvSpPr>
        <p:spPr>
          <a:xfrm>
            <a:off x="0" y="3079660"/>
            <a:ext cx="9143999" cy="19899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400" dirty="0" err="1">
                <a:solidFill>
                  <a:schemeClr val="accent4"/>
                </a:solidFill>
              </a:rPr>
              <a:t>www.directdefense.com</a:t>
            </a:r>
            <a:endParaRPr lang="en-US" sz="1400" dirty="0">
              <a:solidFill>
                <a:schemeClr val="accent4"/>
              </a:solidFill>
            </a:endParaRPr>
          </a:p>
          <a:p>
            <a:endParaRPr lang="en-US" sz="1200" dirty="0"/>
          </a:p>
        </p:txBody>
      </p:sp>
    </p:spTree>
    <p:extLst/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48672" y="590549"/>
            <a:ext cx="7885728" cy="74734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8672" y="1504950"/>
            <a:ext cx="7885728" cy="29792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6195641" y="4780915"/>
            <a:ext cx="1876388" cy="182880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tx1"/>
                </a:solidFill>
              </a:defRPr>
            </a:lvl1pPr>
          </a:lstStyle>
          <a:p>
            <a:fld id="{869A38CF-E133-2243-90F7-979D11E866BA}" type="datetime4">
              <a:rPr lang="en-US" smtClean="0"/>
              <a:t>June 1, 2019</a:t>
            </a:fld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72447" y="4783059"/>
            <a:ext cx="329636" cy="182880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00E6A5BD-C011-4A45-AA3A-201790FB7F2B}" type="slidenum">
              <a:rPr lang="en-CA" smtClean="0"/>
              <a:pPr/>
              <a:t>‹#›</a:t>
            </a:fld>
            <a:endParaRPr lang="en-CA" dirty="0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8BE4C8FC-ECBD-483F-9043-E139CA56FC35}"/>
              </a:ext>
            </a:extLst>
          </p:cNvPr>
          <p:cNvSpPr txBox="1">
            <a:spLocks/>
          </p:cNvSpPr>
          <p:nvPr userDrawn="1"/>
        </p:nvSpPr>
        <p:spPr>
          <a:xfrm>
            <a:off x="1381470" y="4780915"/>
            <a:ext cx="2730197" cy="18288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6858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@</a:t>
            </a:r>
            <a:r>
              <a:rPr lang="en-US" dirty="0" err="1"/>
              <a:t>ranger_cha</a:t>
            </a:r>
            <a:r>
              <a:rPr lang="en-US" dirty="0"/>
              <a:t> – https://github.com/rangercha</a:t>
            </a:r>
            <a:endParaRPr lang="en-CA" dirty="0"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3936" y="588161"/>
            <a:ext cx="7878547" cy="653288"/>
          </a:xfrm>
        </p:spPr>
        <p:txBody>
          <a:bodyPr anchor="t">
            <a:normAutofit/>
          </a:bodyPr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7263" y="1499832"/>
            <a:ext cx="7885424" cy="112514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6195641" y="4780915"/>
            <a:ext cx="1876388" cy="182880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tx1"/>
                </a:solidFill>
              </a:defRPr>
            </a:lvl1pPr>
          </a:lstStyle>
          <a:p>
            <a:fld id="{869A38CF-E133-2243-90F7-979D11E866BA}" type="datetime4">
              <a:rPr lang="en-US" smtClean="0"/>
              <a:t>June 1, 2019</a:t>
            </a:fld>
            <a:endParaRPr lang="en-CA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72447" y="4783059"/>
            <a:ext cx="329636" cy="182880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00E6A5BD-C011-4A45-AA3A-201790FB7F2B}" type="slidenum">
              <a:rPr lang="en-CA" smtClean="0"/>
              <a:pPr/>
              <a:t>‹#›</a:t>
            </a:fld>
            <a:endParaRPr lang="en-CA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6537" y="588243"/>
            <a:ext cx="7886700" cy="72732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56538" y="1507826"/>
            <a:ext cx="3868340" cy="617934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6538" y="2125760"/>
            <a:ext cx="3868340" cy="23995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29150" y="1501148"/>
            <a:ext cx="3887391" cy="617934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119082"/>
            <a:ext cx="3887391" cy="24061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6195641" y="4780915"/>
            <a:ext cx="1876388" cy="182880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tx1"/>
                </a:solidFill>
              </a:defRPr>
            </a:lvl1pPr>
          </a:lstStyle>
          <a:p>
            <a:fld id="{869A38CF-E133-2243-90F7-979D11E866BA}" type="datetime4">
              <a:rPr lang="en-US" smtClean="0"/>
              <a:t>June 1, 2019</a:t>
            </a:fld>
            <a:endParaRPr lang="en-CA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072447" y="4783059"/>
            <a:ext cx="329636" cy="182880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00E6A5BD-C011-4A45-AA3A-201790FB7F2B}" type="slidenum">
              <a:rPr lang="en-CA" smtClean="0"/>
              <a:pPr/>
              <a:t>‹#›</a:t>
            </a:fld>
            <a:endParaRPr lang="en-CA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1504950"/>
            <a:ext cx="3409188" cy="294513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 rot="10800000" flipH="1" flipV="1">
            <a:off x="663562" y="1789352"/>
            <a:ext cx="45719" cy="23508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June 1, 2019</a:t>
            </a:fld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‹#›</a:t>
            </a:fld>
            <a:endParaRPr lang="en-CA" dirty="0"/>
          </a:p>
        </p:txBody>
      </p:sp>
      <p:sp>
        <p:nvSpPr>
          <p:cNvPr id="6" name="Content Placeholder 3"/>
          <p:cNvSpPr>
            <a:spLocks noGrp="1"/>
          </p:cNvSpPr>
          <p:nvPr>
            <p:ph sz="half" idx="2"/>
          </p:nvPr>
        </p:nvSpPr>
        <p:spPr>
          <a:xfrm>
            <a:off x="812800" y="1789352"/>
            <a:ext cx="2336800" cy="235084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3771900" y="1789352"/>
            <a:ext cx="4744641" cy="617934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Content Placeholder 5"/>
          <p:cNvSpPr>
            <a:spLocks noGrp="1"/>
          </p:cNvSpPr>
          <p:nvPr>
            <p:ph sz="quarter" idx="4"/>
          </p:nvPr>
        </p:nvSpPr>
        <p:spPr>
          <a:xfrm>
            <a:off x="3771900" y="2407286"/>
            <a:ext cx="4744641" cy="17329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9428175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5346" y="1694259"/>
            <a:ext cx="2534560" cy="2128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331736" y="1694259"/>
            <a:ext cx="2534560" cy="2128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11"/>
          </p:nvPr>
        </p:nvSpPr>
        <p:spPr>
          <a:xfrm>
            <a:off x="6008127" y="1694259"/>
            <a:ext cx="2534560" cy="2128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Rectangle 11"/>
          <p:cNvSpPr/>
          <p:nvPr userDrawn="1"/>
        </p:nvSpPr>
        <p:spPr>
          <a:xfrm rot="16200000" flipH="1">
            <a:off x="1077318" y="1075336"/>
            <a:ext cx="45719" cy="90495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 rot="16200000" flipH="1">
            <a:off x="3761352" y="1075338"/>
            <a:ext cx="45719" cy="90495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 userDrawn="1"/>
        </p:nvSpPr>
        <p:spPr>
          <a:xfrm rot="16200000" flipH="1">
            <a:off x="6445386" y="1075336"/>
            <a:ext cx="45719" cy="90495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12"/>
          </p:nvPr>
        </p:nvSpPr>
        <p:spPr>
          <a:xfrm>
            <a:off x="6195641" y="4780915"/>
            <a:ext cx="1876388" cy="182880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tx1"/>
                </a:solidFill>
              </a:defRPr>
            </a:lvl1pPr>
          </a:lstStyle>
          <a:p>
            <a:fld id="{869A38CF-E133-2243-90F7-979D11E866BA}" type="datetime4">
              <a:rPr lang="en-US" smtClean="0"/>
              <a:t>June 1, 2019</a:t>
            </a:fld>
            <a:endParaRPr lang="en-CA" dirty="0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72447" y="4783059"/>
            <a:ext cx="329636" cy="182880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00E6A5BD-C011-4A45-AA3A-201790FB7F2B}" type="slidenum">
              <a:rPr lang="en-CA" smtClean="0"/>
              <a:pPr/>
              <a:t>‹#›</a:t>
            </a:fld>
            <a:endParaRPr lang="en-CA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195641" y="4780915"/>
            <a:ext cx="1876388" cy="182880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tx1"/>
                </a:solidFill>
              </a:defRPr>
            </a:lvl1pPr>
          </a:lstStyle>
          <a:p>
            <a:fld id="{869A38CF-E133-2243-90F7-979D11E866BA}" type="datetime4">
              <a:rPr lang="en-US" smtClean="0"/>
              <a:t>June 1, 2019</a:t>
            </a:fld>
            <a:endParaRPr lang="en-CA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72447" y="4783059"/>
            <a:ext cx="329636" cy="182880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00E6A5BD-C011-4A45-AA3A-201790FB7F2B}" type="slidenum">
              <a:rPr lang="en-CA" smtClean="0"/>
              <a:pPr/>
              <a:t>‹#›</a:t>
            </a:fld>
            <a:endParaRPr lang="en-CA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6195641" y="4780915"/>
            <a:ext cx="1876388" cy="182880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tx1"/>
                </a:solidFill>
              </a:defRPr>
            </a:lvl1pPr>
          </a:lstStyle>
          <a:p>
            <a:fld id="{869A38CF-E133-2243-90F7-979D11E866BA}" type="datetime4">
              <a:rPr lang="en-US" smtClean="0"/>
              <a:t>June 1, 2019</a:t>
            </a:fld>
            <a:endParaRPr lang="en-CA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72447" y="4783059"/>
            <a:ext cx="329636" cy="182880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00E6A5BD-C011-4A45-AA3A-201790FB7F2B}" type="slidenum">
              <a:rPr lang="en-CA" smtClean="0"/>
              <a:pPr/>
              <a:t>‹#›</a:t>
            </a:fld>
            <a:endParaRPr lang="en-CA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E99F720-B921-4A59-ADE4-E23C7618873F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8672" y="590549"/>
            <a:ext cx="7886700" cy="747347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8672" y="1504950"/>
            <a:ext cx="7886700" cy="297926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267" y="4712316"/>
            <a:ext cx="199173" cy="282883"/>
          </a:xfrm>
          <a:prstGeom prst="rect">
            <a:avLst/>
          </a:prstGeom>
        </p:spPr>
      </p:pic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6195641" y="4780915"/>
            <a:ext cx="1876388" cy="182880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tx1"/>
                </a:solidFill>
              </a:defRPr>
            </a:lvl1pPr>
          </a:lstStyle>
          <a:p>
            <a:fld id="{869A38CF-E133-2243-90F7-979D11E866BA}" type="datetime4">
              <a:rPr lang="en-US" smtClean="0"/>
              <a:t>June 1, 2019</a:t>
            </a:fld>
            <a:endParaRPr lang="en-CA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72447" y="4783059"/>
            <a:ext cx="329636" cy="182880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00E6A5BD-C011-4A45-AA3A-201790FB7F2B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3816842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0" r:id="rId2"/>
    <p:sldLayoutId id="2147483662" r:id="rId3"/>
    <p:sldLayoutId id="2147483663" r:id="rId4"/>
    <p:sldLayoutId id="2147483665" r:id="rId5"/>
    <p:sldLayoutId id="2147483685" r:id="rId6"/>
    <p:sldLayoutId id="2147483664" r:id="rId7"/>
    <p:sldLayoutId id="2147483666" r:id="rId8"/>
    <p:sldLayoutId id="2147483667" r:id="rId9"/>
    <p:sldLayoutId id="2147483668" r:id="rId10"/>
    <p:sldLayoutId id="2147483669" r:id="rId11"/>
  </p:sldLayoutIdLst>
  <p:hf hdr="0" ft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Clr>
          <a:schemeClr val="accent4"/>
        </a:buClr>
        <a:buFont typeface=".AppleSystemUIFont" charset="-120"/>
        <a:buChar char="-"/>
        <a:defRPr sz="1400" kern="1200">
          <a:solidFill>
            <a:schemeClr val="tx2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accent4"/>
        </a:buClr>
        <a:buFont typeface=".AppleSystemUIFont" charset="-120"/>
        <a:buChar char="-"/>
        <a:defRPr sz="1400" kern="1200">
          <a:solidFill>
            <a:schemeClr val="tx2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accent4"/>
        </a:buClr>
        <a:buFont typeface=".AppleSystemUIFont" charset="-120"/>
        <a:buChar char="-"/>
        <a:defRPr sz="1200" kern="1200">
          <a:solidFill>
            <a:schemeClr val="tx2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accent4"/>
        </a:buClr>
        <a:buFont typeface=".AppleSystemUIFont" charset="-120"/>
        <a:buChar char="-"/>
        <a:defRPr sz="1050" kern="1200">
          <a:solidFill>
            <a:schemeClr val="tx2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accent4"/>
        </a:buClr>
        <a:buFont typeface=".AppleSystemUIFont" charset="-120"/>
        <a:buChar char="-"/>
        <a:defRPr sz="1350" kern="1200">
          <a:solidFill>
            <a:schemeClr val="tx2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7700" y="586607"/>
            <a:ext cx="7886700" cy="686483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5346" y="1504950"/>
            <a:ext cx="7886700" cy="247447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387" y="4676808"/>
            <a:ext cx="453172" cy="350178"/>
          </a:xfrm>
          <a:prstGeom prst="rect">
            <a:avLst/>
          </a:prstGeom>
        </p:spPr>
      </p:pic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6195641" y="4780915"/>
            <a:ext cx="1876388" cy="182880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fld id="{869A38CF-E133-2243-90F7-979D11E866BA}" type="datetime4">
              <a:rPr lang="en-US" smtClean="0"/>
              <a:pPr/>
              <a:t>June 1, 2019</a:t>
            </a:fld>
            <a:endParaRPr lang="en-CA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72447" y="4783059"/>
            <a:ext cx="329636" cy="182880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00E6A5BD-C011-4A45-AA3A-201790FB7F2B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6099993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81" r:id="rId2"/>
    <p:sldLayoutId id="2147483682" r:id="rId3"/>
    <p:sldLayoutId id="2147483683" r:id="rId4"/>
    <p:sldLayoutId id="2147483680" r:id="rId5"/>
    <p:sldLayoutId id="2147483673" r:id="rId6"/>
    <p:sldLayoutId id="2147483674" r:id="rId7"/>
    <p:sldLayoutId id="2147483675" r:id="rId8"/>
    <p:sldLayoutId id="2147483676" r:id="rId9"/>
    <p:sldLayoutId id="2147483678" r:id="rId10"/>
    <p:sldLayoutId id="2147483684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4"/>
        </a:buClr>
        <a:buFont typeface=".AppleSystemUIFont" charset="-120"/>
        <a:buChar char="-"/>
        <a:defRPr sz="1400" kern="1200">
          <a:solidFill>
            <a:schemeClr val="bg2">
              <a:lumMod val="9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4"/>
        </a:buClr>
        <a:buFont typeface=".AppleSystemUIFont" charset="-120"/>
        <a:buChar char="-"/>
        <a:defRPr sz="1400" kern="1200">
          <a:solidFill>
            <a:schemeClr val="bg2">
              <a:lumMod val="9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4"/>
        </a:buClr>
        <a:buFont typeface=".AppleSystemUIFont" charset="-120"/>
        <a:buChar char="-"/>
        <a:defRPr sz="1200" kern="1200">
          <a:solidFill>
            <a:schemeClr val="bg2">
              <a:lumMod val="9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4"/>
        </a:buClr>
        <a:buFont typeface=".AppleSystemUIFont" charset="-120"/>
        <a:buChar char="-"/>
        <a:defRPr sz="1050" kern="1200">
          <a:solidFill>
            <a:schemeClr val="bg2">
              <a:lumMod val="9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4"/>
        </a:buClr>
        <a:buFont typeface=".AppleSystemUIFont" charset="-120"/>
        <a:buChar char="-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tattly.com/products/rainbow" TargetMode="External"/><Relationship Id="rId5" Type="http://schemas.openxmlformats.org/officeDocument/2006/relationships/hyperlink" Target="https://www.shutterstock.com/image-vector/cartoon-illustration-happy-daisy-love-528516562" TargetMode="Externa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angercha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XMLHttpRequest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memegenerator.net/instance/65011824/sean-connery-celebrity-jeopardy-snl-ill-play-your-game-you-rogue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portswigger.net/blog/exploiting-cors-misconfigurations-for-bitcoins-and-bounties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github.com/OWASP/CheatSheetSeries/blob/master/cheatsheets/Cross-Site_Request_Forgery_Prevention_Cheat_Sheet.md" TargetMode="External"/><Relationship Id="rId5" Type="http://schemas.openxmlformats.org/officeDocument/2006/relationships/hyperlink" Target="https://www.w3.org/TR/cors/" TargetMode="External"/><Relationship Id="rId4" Type="http://schemas.openxmlformats.org/officeDocument/2006/relationships/hyperlink" Target="https://developer.mozilla.org/en-US/docs/Web/HTTP/CORS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fetch.spec.whatwg.org/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research.aurainfosec.io/same-origin-policy/" TargetMode="External"/><Relationship Id="rId4" Type="http://schemas.openxmlformats.org/officeDocument/2006/relationships/hyperlink" Target="https://github.com/rangercha/CORSRequestPOC" TargetMode="Externa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imgur.com/RSsMoF6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flickr.com/photos/30255170@N04/3214305495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" y="595013"/>
            <a:ext cx="1996222" cy="637292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649090" y="1885498"/>
            <a:ext cx="6858000" cy="912779"/>
          </a:xfrm>
        </p:spPr>
        <p:txBody>
          <a:bodyPr>
            <a:noAutofit/>
          </a:bodyPr>
          <a:lstStyle/>
          <a:p>
            <a:r>
              <a:rPr lang="en-US" sz="3200" dirty="0"/>
              <a:t>Of CORS It’s Exploitable!</a:t>
            </a:r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649090" y="2848286"/>
            <a:ext cx="6858000" cy="758514"/>
          </a:xfrm>
        </p:spPr>
        <p:txBody>
          <a:bodyPr>
            <a:normAutofit/>
          </a:bodyPr>
          <a:lstStyle/>
          <a:p>
            <a:r>
              <a:rPr lang="en-US" dirty="0"/>
              <a:t>Rebecca Deck</a:t>
            </a:r>
          </a:p>
          <a:p>
            <a:r>
              <a:rPr lang="en-US" dirty="0"/>
              <a:t>@</a:t>
            </a:r>
            <a:r>
              <a:rPr lang="en-US" dirty="0" err="1"/>
              <a:t>ranger_cha</a:t>
            </a:r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 rot="16200000">
            <a:off x="6590866" y="2757781"/>
            <a:ext cx="3697765" cy="19670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000" dirty="0">
                <a:solidFill>
                  <a:schemeClr val="tx2"/>
                </a:solidFill>
              </a:rPr>
              <a:t>BE </a:t>
            </a:r>
            <a:r>
              <a:rPr lang="en-US" sz="1000" dirty="0"/>
              <a:t>INFORMED.</a:t>
            </a:r>
            <a:r>
              <a:rPr lang="en-US" sz="1000" dirty="0">
                <a:solidFill>
                  <a:schemeClr val="tx2"/>
                </a:solidFill>
              </a:rPr>
              <a:t> BE </a:t>
            </a:r>
            <a:r>
              <a:rPr lang="en-US" sz="1000" dirty="0"/>
              <a:t>STRATEGIC.</a:t>
            </a:r>
            <a:r>
              <a:rPr lang="en-US" sz="1000" dirty="0">
                <a:solidFill>
                  <a:schemeClr val="tx2"/>
                </a:solidFill>
              </a:rPr>
              <a:t> BE </a:t>
            </a:r>
            <a:r>
              <a:rPr lang="en-US" sz="1000" dirty="0"/>
              <a:t>SECURE.</a:t>
            </a:r>
          </a:p>
        </p:txBody>
      </p:sp>
    </p:spTree>
    <p:extLst>
      <p:ext uri="{BB962C8B-B14F-4D97-AF65-F5344CB8AC3E}">
        <p14:creationId xmlns:p14="http://schemas.microsoft.com/office/powerpoint/2010/main" val="15720809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rainbow image">
            <a:extLst>
              <a:ext uri="{FF2B5EF4-FFF2-40B4-BE49-F238E27FC236}">
                <a16:creationId xmlns:a16="http://schemas.microsoft.com/office/drawing/2014/main" id="{DBB0038D-9571-42D7-91C1-DC456F0084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9113"/>
            <a:ext cx="9144000" cy="410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A451CF5-A431-4677-9C2E-5BAB76A3268B}"/>
              </a:ext>
            </a:extLst>
          </p:cNvPr>
          <p:cNvSpPr txBox="1"/>
          <p:nvPr/>
        </p:nvSpPr>
        <p:spPr>
          <a:xfrm>
            <a:off x="3004869" y="1445501"/>
            <a:ext cx="2945422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Pre-flight OPTIONS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A7BC50E-14FA-4431-9745-C9F699D7CDC9}"/>
              </a:ext>
            </a:extLst>
          </p:cNvPr>
          <p:cNvSpPr txBox="1"/>
          <p:nvPr/>
        </p:nvSpPr>
        <p:spPr>
          <a:xfrm>
            <a:off x="2976773" y="2989747"/>
            <a:ext cx="2945422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Actual Request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9051D0F-DF9C-4DC0-BB3E-A07C7352653B}"/>
              </a:ext>
            </a:extLst>
          </p:cNvPr>
          <p:cNvSpPr txBox="1"/>
          <p:nvPr/>
        </p:nvSpPr>
        <p:spPr>
          <a:xfrm>
            <a:off x="2976773" y="3810318"/>
            <a:ext cx="29454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Actual Response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63C5A49-F8AD-49A5-9058-965E1D72CFC2}"/>
              </a:ext>
            </a:extLst>
          </p:cNvPr>
          <p:cNvSpPr txBox="1"/>
          <p:nvPr/>
        </p:nvSpPr>
        <p:spPr>
          <a:xfrm>
            <a:off x="3004869" y="2221318"/>
            <a:ext cx="2945422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Pre-flight Response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CORS DETAILS</a:t>
            </a:r>
            <a:br>
              <a:rPr lang="en-US" dirty="0"/>
            </a:br>
            <a:endParaRPr lang="en-US" sz="1800" dirty="0">
              <a:solidFill>
                <a:schemeClr val="accent4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204764" y="4783059"/>
            <a:ext cx="329636" cy="182880"/>
          </a:xfrm>
        </p:spPr>
        <p:txBody>
          <a:bodyPr/>
          <a:lstStyle/>
          <a:p>
            <a:fld id="{515BA0A7-2D4D-5E44-9E8B-6DFF6FD28815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B8D315D-E4AB-4F3E-BFF4-A6F59C673EF2}"/>
              </a:ext>
            </a:extLst>
          </p:cNvPr>
          <p:cNvSpPr/>
          <p:nvPr/>
        </p:nvSpPr>
        <p:spPr>
          <a:xfrm>
            <a:off x="1577998" y="1450698"/>
            <a:ext cx="1081454" cy="294735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Client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A8415C6-6E00-42C0-8524-03C568307F2D}"/>
              </a:ext>
            </a:extLst>
          </p:cNvPr>
          <p:cNvSpPr/>
          <p:nvPr/>
        </p:nvSpPr>
        <p:spPr>
          <a:xfrm>
            <a:off x="6295708" y="1401607"/>
            <a:ext cx="1081454" cy="299644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Server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4488F32-74CE-45E8-A76E-C905841DEE9D}"/>
              </a:ext>
            </a:extLst>
          </p:cNvPr>
          <p:cNvCxnSpPr>
            <a:cxnSpLocks/>
          </p:cNvCxnSpPr>
          <p:nvPr/>
        </p:nvCxnSpPr>
        <p:spPr>
          <a:xfrm>
            <a:off x="3158734" y="1871232"/>
            <a:ext cx="279155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9E6F06F-BE22-46CD-A8DC-33265A38D3D4}"/>
              </a:ext>
            </a:extLst>
          </p:cNvPr>
          <p:cNvCxnSpPr>
            <a:cxnSpLocks/>
          </p:cNvCxnSpPr>
          <p:nvPr/>
        </p:nvCxnSpPr>
        <p:spPr>
          <a:xfrm flipH="1">
            <a:off x="3130638" y="2654438"/>
            <a:ext cx="276346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9E350CA-DCFC-4430-B2C7-78DA2CD15191}"/>
              </a:ext>
            </a:extLst>
          </p:cNvPr>
          <p:cNvCxnSpPr>
            <a:cxnSpLocks/>
          </p:cNvCxnSpPr>
          <p:nvPr/>
        </p:nvCxnSpPr>
        <p:spPr>
          <a:xfrm>
            <a:off x="3130638" y="3411847"/>
            <a:ext cx="279155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5419A0D-CE34-4B96-9DA1-99B722394FB2}"/>
              </a:ext>
            </a:extLst>
          </p:cNvPr>
          <p:cNvCxnSpPr>
            <a:cxnSpLocks/>
          </p:cNvCxnSpPr>
          <p:nvPr/>
        </p:nvCxnSpPr>
        <p:spPr>
          <a:xfrm flipH="1">
            <a:off x="3158734" y="4270594"/>
            <a:ext cx="276346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CF360B79-697E-429A-A09C-357A0F9B31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7769420" y="3067665"/>
            <a:ext cx="1064278" cy="128311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BA4789F-A70C-4431-8865-0EFD02D2E1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800" y="1177731"/>
            <a:ext cx="1105810" cy="133318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A5A6634-0635-468E-9ABA-E21FDDF4A9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494" y="2900061"/>
            <a:ext cx="1105810" cy="133318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6EBDE3B-A4B2-44C3-A44B-2107EC52AE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7743712" y="1461663"/>
            <a:ext cx="1064278" cy="128311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12905BB-6FE2-4145-8FC2-B59AC7AA5ADC}"/>
              </a:ext>
            </a:extLst>
          </p:cNvPr>
          <p:cNvSpPr txBox="1"/>
          <p:nvPr/>
        </p:nvSpPr>
        <p:spPr>
          <a:xfrm>
            <a:off x="3583929" y="4783059"/>
            <a:ext cx="43444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hlinkClick r:id="rId5"/>
              </a:rPr>
              <a:t>https://www.shutterstock.com/image-vector/cartoon-illustration-happy-daisy-love-528516562</a:t>
            </a:r>
            <a:r>
              <a:rPr lang="en-US" sz="600" dirty="0"/>
              <a:t> </a:t>
            </a:r>
            <a:r>
              <a:rPr lang="en-US" sz="600" dirty="0">
                <a:hlinkClick r:id="rId6"/>
              </a:rPr>
              <a:t>https://tattly.com/products/rainbow</a:t>
            </a:r>
            <a:endParaRPr lang="en-US" sz="600" dirty="0"/>
          </a:p>
        </p:txBody>
      </p:sp>
    </p:spTree>
    <p:extLst>
      <p:ext uri="{BB962C8B-B14F-4D97-AF65-F5344CB8AC3E}">
        <p14:creationId xmlns:p14="http://schemas.microsoft.com/office/powerpoint/2010/main" val="37994775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CORS REQUEST HEADERS FOR PRE-FLIGHT</a:t>
            </a:r>
            <a:br>
              <a:rPr lang="en-US" dirty="0"/>
            </a:br>
            <a:endParaRPr lang="en-US" sz="1800" dirty="0">
              <a:solidFill>
                <a:schemeClr val="accent4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8672" y="1504950"/>
            <a:ext cx="7885728" cy="2961386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800" dirty="0"/>
              <a:t>Origin</a:t>
            </a:r>
          </a:p>
          <a:p>
            <a:pPr>
              <a:lnSpc>
                <a:spcPct val="110000"/>
              </a:lnSpc>
            </a:pPr>
            <a:r>
              <a:rPr lang="en-US" sz="2800" dirty="0"/>
              <a:t>Access-Control-Request-</a:t>
            </a:r>
          </a:p>
          <a:p>
            <a:pPr lvl="1">
              <a:lnSpc>
                <a:spcPct val="110000"/>
              </a:lnSpc>
            </a:pPr>
            <a:r>
              <a:rPr lang="en-US" sz="2800" dirty="0"/>
              <a:t>Method</a:t>
            </a:r>
          </a:p>
          <a:p>
            <a:pPr lvl="1">
              <a:lnSpc>
                <a:spcPct val="110000"/>
              </a:lnSpc>
            </a:pPr>
            <a:r>
              <a:rPr lang="en-US" sz="2800" dirty="0"/>
              <a:t>Headers</a:t>
            </a:r>
          </a:p>
          <a:p>
            <a:pPr>
              <a:lnSpc>
                <a:spcPct val="110000"/>
              </a:lnSpc>
            </a:pPr>
            <a:endParaRPr lang="en-US" sz="2800" dirty="0"/>
          </a:p>
          <a:p>
            <a:pPr>
              <a:lnSpc>
                <a:spcPct val="110000"/>
              </a:lnSpc>
            </a:pPr>
            <a:endParaRPr lang="en-US" sz="2800" dirty="0"/>
          </a:p>
          <a:p>
            <a:pPr>
              <a:lnSpc>
                <a:spcPct val="110000"/>
              </a:lnSpc>
            </a:pPr>
            <a:endParaRPr lang="en-US" sz="2800" dirty="0"/>
          </a:p>
          <a:p>
            <a:pPr>
              <a:lnSpc>
                <a:spcPct val="110000"/>
              </a:lnSpc>
            </a:pPr>
            <a:endParaRPr lang="en-US" sz="2800" dirty="0"/>
          </a:p>
          <a:p>
            <a:pPr>
              <a:lnSpc>
                <a:spcPct val="110000"/>
              </a:lnSpc>
            </a:pPr>
            <a:endParaRPr lang="en-US" sz="2800" dirty="0"/>
          </a:p>
          <a:p>
            <a:pPr>
              <a:lnSpc>
                <a:spcPct val="110000"/>
              </a:lnSpc>
            </a:pP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204764" y="4783059"/>
            <a:ext cx="329636" cy="182880"/>
          </a:xfrm>
        </p:spPr>
        <p:txBody>
          <a:bodyPr/>
          <a:lstStyle/>
          <a:p>
            <a:fld id="{515BA0A7-2D4D-5E44-9E8B-6DFF6FD28815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87076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CORS PRE-FLIGHT RESPONSE HEADERS</a:t>
            </a:r>
            <a:br>
              <a:rPr lang="en-US" dirty="0"/>
            </a:br>
            <a:endParaRPr lang="en-US" sz="1800" dirty="0">
              <a:solidFill>
                <a:schemeClr val="accent4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8672" y="1504950"/>
            <a:ext cx="7885728" cy="2961386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10000"/>
              </a:lnSpc>
            </a:pPr>
            <a:r>
              <a:rPr lang="en-US" sz="2800" dirty="0"/>
              <a:t>Access-Control-Allow</a:t>
            </a:r>
          </a:p>
          <a:p>
            <a:pPr lvl="1">
              <a:lnSpc>
                <a:spcPct val="110000"/>
              </a:lnSpc>
            </a:pPr>
            <a:r>
              <a:rPr lang="en-US" sz="2800" dirty="0"/>
              <a:t>Origin (ACAO)</a:t>
            </a:r>
          </a:p>
          <a:p>
            <a:pPr lvl="1">
              <a:lnSpc>
                <a:spcPct val="110000"/>
              </a:lnSpc>
            </a:pPr>
            <a:r>
              <a:rPr lang="en-US" sz="2800" dirty="0"/>
              <a:t>Credentials</a:t>
            </a:r>
          </a:p>
          <a:p>
            <a:pPr lvl="1">
              <a:lnSpc>
                <a:spcPct val="110000"/>
              </a:lnSpc>
            </a:pPr>
            <a:r>
              <a:rPr lang="en-US" sz="2800" dirty="0"/>
              <a:t>Methods</a:t>
            </a:r>
          </a:p>
          <a:p>
            <a:pPr lvl="1">
              <a:lnSpc>
                <a:spcPct val="110000"/>
              </a:lnSpc>
            </a:pPr>
            <a:r>
              <a:rPr lang="en-US" sz="2800" dirty="0"/>
              <a:t>Headers</a:t>
            </a:r>
          </a:p>
          <a:p>
            <a:pPr>
              <a:lnSpc>
                <a:spcPct val="110000"/>
              </a:lnSpc>
            </a:pPr>
            <a:r>
              <a:rPr lang="en-US" sz="2800" dirty="0"/>
              <a:t>Access-Control-Expose-Headers</a:t>
            </a:r>
          </a:p>
          <a:p>
            <a:pPr>
              <a:lnSpc>
                <a:spcPct val="110000"/>
              </a:lnSpc>
            </a:pPr>
            <a:r>
              <a:rPr lang="en-US" sz="2800" dirty="0"/>
              <a:t>Access-Control-Max-Age</a:t>
            </a:r>
          </a:p>
          <a:p>
            <a:pPr>
              <a:lnSpc>
                <a:spcPct val="110000"/>
              </a:lnSpc>
            </a:pPr>
            <a:endParaRPr lang="en-US" sz="2800" dirty="0"/>
          </a:p>
          <a:p>
            <a:pPr>
              <a:lnSpc>
                <a:spcPct val="110000"/>
              </a:lnSpc>
            </a:pPr>
            <a:endParaRPr lang="en-US" sz="2800" dirty="0"/>
          </a:p>
          <a:p>
            <a:pPr>
              <a:lnSpc>
                <a:spcPct val="110000"/>
              </a:lnSpc>
            </a:pPr>
            <a:endParaRPr lang="en-US" sz="2800" dirty="0"/>
          </a:p>
          <a:p>
            <a:pPr>
              <a:lnSpc>
                <a:spcPct val="110000"/>
              </a:lnSpc>
            </a:pPr>
            <a:endParaRPr lang="en-US" sz="2800" dirty="0"/>
          </a:p>
          <a:p>
            <a:pPr>
              <a:lnSpc>
                <a:spcPct val="110000"/>
              </a:lnSpc>
            </a:pPr>
            <a:endParaRPr lang="en-US" sz="2800" dirty="0"/>
          </a:p>
          <a:p>
            <a:pPr>
              <a:lnSpc>
                <a:spcPct val="110000"/>
              </a:lnSpc>
            </a:pP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204764" y="4783059"/>
            <a:ext cx="329636" cy="182880"/>
          </a:xfrm>
        </p:spPr>
        <p:txBody>
          <a:bodyPr/>
          <a:lstStyle/>
          <a:p>
            <a:fld id="{515BA0A7-2D4D-5E44-9E8B-6DFF6FD28815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19822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CORS DEV LIFE</a:t>
            </a:r>
            <a:br>
              <a:rPr lang="en-US" dirty="0"/>
            </a:br>
            <a:endParaRPr lang="en-US" sz="1800" dirty="0">
              <a:solidFill>
                <a:schemeClr val="accent4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8672" y="1504950"/>
            <a:ext cx="7885728" cy="2961386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10000"/>
              </a:lnSpc>
            </a:pPr>
            <a:r>
              <a:rPr lang="en-US" sz="2800" dirty="0"/>
              <a:t>Writing some code to test your API</a:t>
            </a:r>
          </a:p>
          <a:p>
            <a:pPr>
              <a:lnSpc>
                <a:spcPct val="110000"/>
              </a:lnSpc>
            </a:pPr>
            <a:r>
              <a:rPr lang="en-US" sz="2800" dirty="0"/>
              <a:t>API is on a different port than the test app</a:t>
            </a:r>
          </a:p>
          <a:p>
            <a:pPr>
              <a:lnSpc>
                <a:spcPct val="110000"/>
              </a:lnSpc>
            </a:pPr>
            <a:r>
              <a:rPr lang="en-US" sz="2800" dirty="0"/>
              <a:t>Keep getting weird CORS errors in JavaScript debug…</a:t>
            </a:r>
          </a:p>
          <a:p>
            <a:pPr>
              <a:lnSpc>
                <a:spcPct val="110000"/>
              </a:lnSpc>
            </a:pPr>
            <a:endParaRPr lang="en-US" sz="2800" dirty="0"/>
          </a:p>
          <a:p>
            <a:pPr>
              <a:lnSpc>
                <a:spcPct val="110000"/>
              </a:lnSpc>
            </a:pPr>
            <a:r>
              <a:rPr lang="en-US" sz="2800" dirty="0"/>
              <a:t>What do you do?</a:t>
            </a:r>
          </a:p>
          <a:p>
            <a:pPr>
              <a:lnSpc>
                <a:spcPct val="110000"/>
              </a:lnSpc>
            </a:pPr>
            <a:endParaRPr lang="en-US" sz="2800" dirty="0"/>
          </a:p>
          <a:p>
            <a:pPr>
              <a:lnSpc>
                <a:spcPct val="110000"/>
              </a:lnSpc>
            </a:pPr>
            <a:endParaRPr lang="en-US" sz="2800" dirty="0"/>
          </a:p>
          <a:p>
            <a:pPr>
              <a:lnSpc>
                <a:spcPct val="110000"/>
              </a:lnSpc>
            </a:pPr>
            <a:endParaRPr lang="en-US" sz="2800" dirty="0"/>
          </a:p>
          <a:p>
            <a:pPr>
              <a:lnSpc>
                <a:spcPct val="110000"/>
              </a:lnSpc>
            </a:pPr>
            <a:endParaRPr lang="en-US" sz="2800" dirty="0"/>
          </a:p>
          <a:p>
            <a:pPr>
              <a:lnSpc>
                <a:spcPct val="110000"/>
              </a:lnSpc>
            </a:pPr>
            <a:endParaRPr lang="en-US" sz="2800" dirty="0"/>
          </a:p>
          <a:p>
            <a:pPr>
              <a:lnSpc>
                <a:spcPct val="110000"/>
              </a:lnSpc>
            </a:pP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204764" y="4783059"/>
            <a:ext cx="329636" cy="182880"/>
          </a:xfrm>
        </p:spPr>
        <p:txBody>
          <a:bodyPr/>
          <a:lstStyle/>
          <a:p>
            <a:fld id="{515BA0A7-2D4D-5E44-9E8B-6DFF6FD28815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84059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204764" y="4783059"/>
            <a:ext cx="329636" cy="182880"/>
          </a:xfrm>
        </p:spPr>
        <p:txBody>
          <a:bodyPr/>
          <a:lstStyle/>
          <a:p>
            <a:fld id="{515BA0A7-2D4D-5E44-9E8B-6DFF6FD28815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E1EFE6-5C5D-4AE2-B478-B05DBB336B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A415FDB-4B5C-4FF9-AFA3-F01BDA24B9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8436"/>
            <a:ext cx="9144000" cy="4998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1962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204764" y="4783059"/>
            <a:ext cx="329636" cy="182880"/>
          </a:xfrm>
        </p:spPr>
        <p:txBody>
          <a:bodyPr/>
          <a:lstStyle/>
          <a:p>
            <a:fld id="{515BA0A7-2D4D-5E44-9E8B-6DFF6FD28815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E1EFE6-5C5D-4AE2-B478-B05DBB336B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98F0A891-2F5A-4FF4-9BAC-A404E899E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6EE2D2-1CA7-4FD8-8DFA-E0CC2F072B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68017"/>
            <a:ext cx="9144000" cy="4007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3958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BYPASSING CORS</a:t>
            </a:r>
            <a:br>
              <a:rPr lang="en-US" dirty="0"/>
            </a:br>
            <a:r>
              <a:rPr lang="en-US" dirty="0"/>
              <a:t>Origin</a:t>
            </a:r>
            <a:br>
              <a:rPr lang="en-US" dirty="0"/>
            </a:br>
            <a:endParaRPr lang="en-US" sz="1800" dirty="0">
              <a:solidFill>
                <a:schemeClr val="accent4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8672" y="1504950"/>
            <a:ext cx="7885728" cy="2961386"/>
          </a:xfrm>
        </p:spPr>
        <p:txBody>
          <a:bodyPr>
            <a:normAutofit lnSpcReduction="10000"/>
          </a:bodyPr>
          <a:lstStyle/>
          <a:p>
            <a:pPr>
              <a:lnSpc>
                <a:spcPct val="110000"/>
              </a:lnSpc>
            </a:pPr>
            <a:r>
              <a:rPr lang="en-US" sz="2800" dirty="0"/>
              <a:t>Origin controls where requests come from</a:t>
            </a:r>
          </a:p>
          <a:p>
            <a:pPr lvl="1">
              <a:lnSpc>
                <a:spcPct val="110000"/>
              </a:lnSpc>
            </a:pPr>
            <a:r>
              <a:rPr lang="en-US" sz="2800" dirty="0"/>
              <a:t>Fundamental to CORS security</a:t>
            </a:r>
          </a:p>
          <a:p>
            <a:pPr>
              <a:lnSpc>
                <a:spcPct val="110000"/>
              </a:lnSpc>
            </a:pPr>
            <a:r>
              <a:rPr lang="en-US" sz="2800" dirty="0"/>
              <a:t>ACAO supports wildcards &amp; exact matches</a:t>
            </a:r>
          </a:p>
          <a:p>
            <a:pPr lvl="1">
              <a:lnSpc>
                <a:spcPct val="110000"/>
              </a:lnSpc>
            </a:pPr>
            <a:r>
              <a:rPr lang="en-US" sz="2600" dirty="0"/>
              <a:t>*</a:t>
            </a:r>
          </a:p>
          <a:p>
            <a:pPr lvl="2">
              <a:lnSpc>
                <a:spcPct val="110000"/>
              </a:lnSpc>
            </a:pPr>
            <a:r>
              <a:rPr lang="en-US" sz="2400" dirty="0"/>
              <a:t>Only for open APIs</a:t>
            </a:r>
          </a:p>
          <a:p>
            <a:pPr lvl="1">
              <a:lnSpc>
                <a:spcPct val="110000"/>
              </a:lnSpc>
            </a:pPr>
            <a:r>
              <a:rPr lang="en-US" sz="2600" dirty="0"/>
              <a:t>https://www.good.local</a:t>
            </a:r>
          </a:p>
          <a:p>
            <a:pPr>
              <a:lnSpc>
                <a:spcPct val="110000"/>
              </a:lnSpc>
            </a:pPr>
            <a:endParaRPr lang="en-US" sz="2600" dirty="0"/>
          </a:p>
          <a:p>
            <a:pPr>
              <a:lnSpc>
                <a:spcPct val="110000"/>
              </a:lnSpc>
            </a:pPr>
            <a:endParaRPr lang="en-US" sz="2800" dirty="0"/>
          </a:p>
          <a:p>
            <a:pPr>
              <a:lnSpc>
                <a:spcPct val="110000"/>
              </a:lnSpc>
            </a:pPr>
            <a:endParaRPr lang="en-US" sz="2800" dirty="0"/>
          </a:p>
          <a:p>
            <a:pPr>
              <a:lnSpc>
                <a:spcPct val="110000"/>
              </a:lnSpc>
            </a:pPr>
            <a:endParaRPr lang="en-US" sz="2800" dirty="0"/>
          </a:p>
          <a:p>
            <a:pPr>
              <a:lnSpc>
                <a:spcPct val="110000"/>
              </a:lnSpc>
            </a:pPr>
            <a:endParaRPr lang="en-US" sz="2800" dirty="0"/>
          </a:p>
          <a:p>
            <a:pPr>
              <a:lnSpc>
                <a:spcPct val="110000"/>
              </a:lnSpc>
            </a:pPr>
            <a:endParaRPr lang="en-US" sz="2800" dirty="0"/>
          </a:p>
          <a:p>
            <a:pPr>
              <a:lnSpc>
                <a:spcPct val="110000"/>
              </a:lnSpc>
            </a:pP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204764" y="4783059"/>
            <a:ext cx="329636" cy="182880"/>
          </a:xfrm>
        </p:spPr>
        <p:txBody>
          <a:bodyPr/>
          <a:lstStyle/>
          <a:p>
            <a:fld id="{515BA0A7-2D4D-5E44-9E8B-6DFF6FD28815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13073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BYPASSING CORS</a:t>
            </a:r>
            <a:br>
              <a:rPr lang="en-US" dirty="0"/>
            </a:br>
            <a:r>
              <a:rPr lang="en-US" dirty="0"/>
              <a:t>Access-Control-Allow-Credentials</a:t>
            </a:r>
            <a:br>
              <a:rPr lang="en-US" dirty="0"/>
            </a:br>
            <a:endParaRPr lang="en-US" sz="1800" dirty="0">
              <a:solidFill>
                <a:schemeClr val="accent4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8672" y="1504950"/>
            <a:ext cx="7885728" cy="2961386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10000"/>
              </a:lnSpc>
            </a:pPr>
            <a:r>
              <a:rPr lang="en-US" sz="2800" dirty="0"/>
              <a:t>Causes browser to</a:t>
            </a:r>
          </a:p>
          <a:p>
            <a:pPr lvl="1">
              <a:lnSpc>
                <a:spcPct val="110000"/>
              </a:lnSpc>
            </a:pPr>
            <a:r>
              <a:rPr lang="en-US" sz="2800" dirty="0"/>
              <a:t>Send cookies</a:t>
            </a:r>
          </a:p>
          <a:p>
            <a:pPr lvl="1">
              <a:lnSpc>
                <a:spcPct val="110000"/>
              </a:lnSpc>
            </a:pPr>
            <a:r>
              <a:rPr lang="en-US" sz="2800" dirty="0"/>
              <a:t>Send Authorization (basic &amp; NTLM)</a:t>
            </a:r>
          </a:p>
          <a:p>
            <a:pPr>
              <a:lnSpc>
                <a:spcPct val="110000"/>
              </a:lnSpc>
            </a:pPr>
            <a:r>
              <a:rPr lang="en-US" sz="2800" dirty="0"/>
              <a:t>Does not support wildcards in ACAO</a:t>
            </a:r>
          </a:p>
          <a:p>
            <a:pPr lvl="1">
              <a:lnSpc>
                <a:spcPct val="110000"/>
              </a:lnSpc>
            </a:pPr>
            <a:r>
              <a:rPr lang="en-US" sz="2800" dirty="0"/>
              <a:t>Often parrots origin header</a:t>
            </a:r>
          </a:p>
          <a:p>
            <a:pPr>
              <a:lnSpc>
                <a:spcPct val="110000"/>
              </a:lnSpc>
            </a:pPr>
            <a:r>
              <a:rPr lang="en-US" sz="2800" dirty="0"/>
              <a:t>Hard to do check origin for on-prem apps</a:t>
            </a:r>
          </a:p>
          <a:p>
            <a:pPr>
              <a:lnSpc>
                <a:spcPct val="110000"/>
              </a:lnSpc>
            </a:pPr>
            <a:r>
              <a:rPr lang="en-US" sz="2800" dirty="0"/>
              <a:t>Otherwise, uses regex</a:t>
            </a:r>
          </a:p>
          <a:p>
            <a:pPr lvl="1">
              <a:lnSpc>
                <a:spcPct val="110000"/>
              </a:lnSpc>
            </a:pPr>
            <a:r>
              <a:rPr lang="en-US" sz="2600" dirty="0"/>
              <a:t>May be wrong</a:t>
            </a:r>
          </a:p>
          <a:p>
            <a:pPr>
              <a:lnSpc>
                <a:spcPct val="110000"/>
              </a:lnSpc>
            </a:pPr>
            <a:endParaRPr lang="en-US" sz="2600" dirty="0"/>
          </a:p>
          <a:p>
            <a:pPr>
              <a:lnSpc>
                <a:spcPct val="110000"/>
              </a:lnSpc>
            </a:pPr>
            <a:endParaRPr lang="en-US" sz="2800" dirty="0"/>
          </a:p>
          <a:p>
            <a:pPr>
              <a:lnSpc>
                <a:spcPct val="110000"/>
              </a:lnSpc>
            </a:pPr>
            <a:endParaRPr lang="en-US" sz="2800" dirty="0"/>
          </a:p>
          <a:p>
            <a:pPr>
              <a:lnSpc>
                <a:spcPct val="110000"/>
              </a:lnSpc>
            </a:pPr>
            <a:endParaRPr lang="en-US" sz="2800" dirty="0"/>
          </a:p>
          <a:p>
            <a:pPr>
              <a:lnSpc>
                <a:spcPct val="110000"/>
              </a:lnSpc>
            </a:pPr>
            <a:endParaRPr lang="en-US" sz="2800" dirty="0"/>
          </a:p>
          <a:p>
            <a:pPr>
              <a:lnSpc>
                <a:spcPct val="110000"/>
              </a:lnSpc>
            </a:pPr>
            <a:endParaRPr lang="en-US" sz="2800" dirty="0"/>
          </a:p>
          <a:p>
            <a:pPr>
              <a:lnSpc>
                <a:spcPct val="110000"/>
              </a:lnSpc>
            </a:pP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204764" y="4783059"/>
            <a:ext cx="329636" cy="182880"/>
          </a:xfrm>
        </p:spPr>
        <p:txBody>
          <a:bodyPr/>
          <a:lstStyle/>
          <a:p>
            <a:fld id="{515BA0A7-2D4D-5E44-9E8B-6DFF6FD28815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30830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BYPASSING CORS</a:t>
            </a:r>
            <a:br>
              <a:rPr lang="en-US" dirty="0"/>
            </a:br>
            <a:r>
              <a:rPr lang="en-US" dirty="0"/>
              <a:t>Origin Examples</a:t>
            </a:r>
            <a:br>
              <a:rPr lang="en-US" dirty="0"/>
            </a:br>
            <a:endParaRPr lang="en-US" sz="1800" dirty="0">
              <a:solidFill>
                <a:schemeClr val="accent4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204764" y="4783059"/>
            <a:ext cx="329636" cy="182880"/>
          </a:xfrm>
        </p:spPr>
        <p:txBody>
          <a:bodyPr/>
          <a:lstStyle/>
          <a:p>
            <a:fld id="{515BA0A7-2D4D-5E44-9E8B-6DFF6FD28815}" type="slidenum">
              <a:rPr lang="en-US" smtClean="0"/>
              <a:pPr/>
              <a:t>18</a:t>
            </a:fld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DBEA5D1-9E1F-4B98-A293-244A7034154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24633" y="1458546"/>
          <a:ext cx="7694734" cy="2876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47367">
                  <a:extLst>
                    <a:ext uri="{9D8B030D-6E8A-4147-A177-3AD203B41FA5}">
                      <a16:colId xmlns:a16="http://schemas.microsoft.com/office/drawing/2014/main" val="935973782"/>
                    </a:ext>
                  </a:extLst>
                </a:gridCol>
                <a:gridCol w="3847367">
                  <a:extLst>
                    <a:ext uri="{9D8B030D-6E8A-4147-A177-3AD203B41FA5}">
                      <a16:colId xmlns:a16="http://schemas.microsoft.com/office/drawing/2014/main" val="1446391249"/>
                    </a:ext>
                  </a:extLst>
                </a:gridCol>
              </a:tblGrid>
              <a:tr h="719016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Regex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Bypass with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061073"/>
                  </a:ext>
                </a:extLst>
              </a:tr>
              <a:tr h="719016">
                <a:tc>
                  <a:txBody>
                    <a:bodyPr/>
                    <a:lstStyle/>
                    <a:p>
                      <a:r>
                        <a:rPr lang="en-US" sz="2400" dirty="0"/>
                        <a:t>.*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Literally anything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7078408"/>
                  </a:ext>
                </a:extLst>
              </a:tr>
              <a:tr h="719016">
                <a:tc>
                  <a:txBody>
                    <a:bodyPr/>
                    <a:lstStyle/>
                    <a:p>
                      <a:r>
                        <a:rPr lang="en-US" sz="2400" dirty="0"/>
                        <a:t>good.local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err="1"/>
                        <a:t>goodalocal.evil.local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0661829"/>
                  </a:ext>
                </a:extLst>
              </a:tr>
              <a:tr h="719016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^.*good\.local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good.local.evil.local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70915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39226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BYPASSING CORS</a:t>
            </a:r>
            <a:br>
              <a:rPr lang="en-US" dirty="0"/>
            </a:br>
            <a:r>
              <a:rPr lang="en-US" dirty="0"/>
              <a:t>Bad Origin Example Code</a:t>
            </a:r>
            <a:br>
              <a:rPr lang="en-US" dirty="0"/>
            </a:br>
            <a:endParaRPr lang="en-US" sz="1800" dirty="0">
              <a:solidFill>
                <a:schemeClr val="accent4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204764" y="4783059"/>
            <a:ext cx="329636" cy="182880"/>
          </a:xfrm>
        </p:spPr>
        <p:txBody>
          <a:bodyPr/>
          <a:lstStyle/>
          <a:p>
            <a:fld id="{515BA0A7-2D4D-5E44-9E8B-6DFF6FD28815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0FF9AE6-8F37-4DA7-AE16-4E33E17667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368" y="2074415"/>
            <a:ext cx="6640459" cy="7674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974A813-8906-4C02-88B9-F826291AB6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622" y="2648798"/>
            <a:ext cx="7816147" cy="669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355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I DO?</a:t>
            </a:r>
            <a:br>
              <a:rPr lang="en-US" dirty="0"/>
            </a:br>
            <a:endParaRPr lang="en-US" sz="1800" dirty="0">
              <a:solidFill>
                <a:schemeClr val="accent4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8672" y="1504950"/>
            <a:ext cx="7885728" cy="2961386"/>
          </a:xfrm>
        </p:spPr>
        <p:txBody>
          <a:bodyPr>
            <a:normAutofit/>
          </a:bodyPr>
          <a:lstStyle/>
          <a:p>
            <a:r>
              <a:rPr lang="en-US" sz="2400" dirty="0"/>
              <a:t>Application security testing</a:t>
            </a:r>
          </a:p>
          <a:p>
            <a:r>
              <a:rPr lang="en-US" sz="2400" dirty="0"/>
              <a:t>Architecture / cloud configuration testing</a:t>
            </a:r>
          </a:p>
          <a:p>
            <a:r>
              <a:rPr lang="en-US" sz="2400" dirty="0"/>
              <a:t>Secure software development</a:t>
            </a:r>
          </a:p>
          <a:p>
            <a:r>
              <a:rPr lang="en-US" sz="2400" dirty="0"/>
              <a:t>Web apps, APIs, thick client apps, mobile, native apps</a:t>
            </a:r>
          </a:p>
          <a:p>
            <a:r>
              <a:rPr lang="en-US" sz="2400" dirty="0"/>
              <a:t>Slides and code at </a:t>
            </a:r>
            <a:r>
              <a:rPr lang="en-US" sz="2400" dirty="0">
                <a:hlinkClick r:id="rId3"/>
              </a:rPr>
              <a:t>https://github.com/rangercha</a:t>
            </a:r>
            <a:endParaRPr lang="en-US" sz="2400" dirty="0"/>
          </a:p>
          <a:p>
            <a:r>
              <a:rPr lang="en-US" sz="2400" dirty="0"/>
              <a:t>Previously software dev, IR, forensics, sysadmin, &amp; Army</a:t>
            </a:r>
          </a:p>
          <a:p>
            <a:r>
              <a:rPr lang="en-US" sz="2400" dirty="0"/>
              <a:t>Lots of certs, SANS master's program grad</a:t>
            </a:r>
          </a:p>
          <a:p>
            <a:pPr marL="0" indent="0">
              <a:buNone/>
            </a:pPr>
            <a:endParaRPr lang="en-US" sz="2400" dirty="0"/>
          </a:p>
          <a:p>
            <a:endParaRPr lang="en-US" sz="2400" dirty="0"/>
          </a:p>
          <a:p>
            <a:pPr lvl="1"/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204764" y="4783059"/>
            <a:ext cx="329636" cy="182880"/>
          </a:xfrm>
        </p:spPr>
        <p:txBody>
          <a:bodyPr/>
          <a:lstStyle/>
          <a:p>
            <a:fld id="{515BA0A7-2D4D-5E44-9E8B-6DFF6FD2881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81838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BYPASSING CORS</a:t>
            </a:r>
            <a:br>
              <a:rPr lang="en-US" dirty="0"/>
            </a:br>
            <a:br>
              <a:rPr lang="en-US" dirty="0"/>
            </a:br>
            <a:endParaRPr lang="en-US" sz="1800" dirty="0">
              <a:solidFill>
                <a:schemeClr val="accent4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204764" y="4783059"/>
            <a:ext cx="329636" cy="182880"/>
          </a:xfrm>
        </p:spPr>
        <p:txBody>
          <a:bodyPr/>
          <a:lstStyle/>
          <a:p>
            <a:fld id="{515BA0A7-2D4D-5E44-9E8B-6DFF6FD28815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C3C5075-6CF2-4C6F-AB06-8C13DABB7478}"/>
              </a:ext>
            </a:extLst>
          </p:cNvPr>
          <p:cNvSpPr/>
          <p:nvPr/>
        </p:nvSpPr>
        <p:spPr>
          <a:xfrm>
            <a:off x="1672419" y="1266825"/>
            <a:ext cx="1081454" cy="87483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Client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CCB2ABB-B0E5-43D3-BB79-70F7C39B1D28}"/>
              </a:ext>
            </a:extLst>
          </p:cNvPr>
          <p:cNvSpPr/>
          <p:nvPr/>
        </p:nvSpPr>
        <p:spPr>
          <a:xfrm>
            <a:off x="6390129" y="1217734"/>
            <a:ext cx="1081454" cy="87483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Server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84015E1-F62F-443C-AAD8-D4802265C8F9}"/>
              </a:ext>
            </a:extLst>
          </p:cNvPr>
          <p:cNvCxnSpPr/>
          <p:nvPr/>
        </p:nvCxnSpPr>
        <p:spPr>
          <a:xfrm>
            <a:off x="3253155" y="1723292"/>
            <a:ext cx="279155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DD74BBE-690F-414A-9908-F67E509D60F1}"/>
              </a:ext>
            </a:extLst>
          </p:cNvPr>
          <p:cNvSpPr txBox="1"/>
          <p:nvPr/>
        </p:nvSpPr>
        <p:spPr>
          <a:xfrm>
            <a:off x="3754235" y="1304439"/>
            <a:ext cx="16421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Pre-flight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36C7ECE-17F0-4C03-9D25-DEAA1C3909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5125" y="2238612"/>
            <a:ext cx="6353749" cy="224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9125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BYPASSING CORS</a:t>
            </a:r>
            <a:br>
              <a:rPr lang="en-US" dirty="0"/>
            </a:br>
            <a:br>
              <a:rPr lang="en-US" dirty="0"/>
            </a:br>
            <a:endParaRPr lang="en-US" sz="1800" dirty="0">
              <a:solidFill>
                <a:schemeClr val="accent4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204764" y="4783059"/>
            <a:ext cx="329636" cy="182880"/>
          </a:xfrm>
        </p:spPr>
        <p:txBody>
          <a:bodyPr/>
          <a:lstStyle/>
          <a:p>
            <a:fld id="{515BA0A7-2D4D-5E44-9E8B-6DFF6FD28815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08AF65A-1D36-4E43-9158-AF891C5728C4}"/>
              </a:ext>
            </a:extLst>
          </p:cNvPr>
          <p:cNvSpPr/>
          <p:nvPr/>
        </p:nvSpPr>
        <p:spPr>
          <a:xfrm>
            <a:off x="1672419" y="1266825"/>
            <a:ext cx="1081454" cy="87483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Client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97F4745-75D1-4507-8A3F-3393D7AE3FCD}"/>
              </a:ext>
            </a:extLst>
          </p:cNvPr>
          <p:cNvSpPr/>
          <p:nvPr/>
        </p:nvSpPr>
        <p:spPr>
          <a:xfrm>
            <a:off x="6390129" y="1217734"/>
            <a:ext cx="1081454" cy="87483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Server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D0045BE-4356-4DA1-89DC-61941E28318B}"/>
              </a:ext>
            </a:extLst>
          </p:cNvPr>
          <p:cNvCxnSpPr>
            <a:cxnSpLocks/>
          </p:cNvCxnSpPr>
          <p:nvPr/>
        </p:nvCxnSpPr>
        <p:spPr>
          <a:xfrm flipH="1">
            <a:off x="3147648" y="1793631"/>
            <a:ext cx="28487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49CF443-DCD9-488B-9B33-323DC9F9365A}"/>
              </a:ext>
            </a:extLst>
          </p:cNvPr>
          <p:cNvSpPr txBox="1"/>
          <p:nvPr/>
        </p:nvSpPr>
        <p:spPr>
          <a:xfrm>
            <a:off x="3099290" y="1238843"/>
            <a:ext cx="28970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Pre-flight Response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9161CA3-C43D-461D-B894-60E0208D66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9008" y="2333238"/>
            <a:ext cx="6280950" cy="2259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1846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BYPASSING CORS</a:t>
            </a:r>
            <a:br>
              <a:rPr lang="en-US" dirty="0"/>
            </a:br>
            <a:r>
              <a:rPr lang="en-US" dirty="0"/>
              <a:t>Avoiding Pre-flight Requests</a:t>
            </a:r>
            <a:br>
              <a:rPr lang="en-US" dirty="0"/>
            </a:br>
            <a:endParaRPr lang="en-US" sz="1800" dirty="0">
              <a:solidFill>
                <a:schemeClr val="accent4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8672" y="1504950"/>
            <a:ext cx="7885728" cy="2961386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10000"/>
              </a:lnSpc>
            </a:pPr>
            <a:r>
              <a:rPr lang="en-US" sz="2800" dirty="0"/>
              <a:t>Simple requests</a:t>
            </a:r>
          </a:p>
          <a:p>
            <a:pPr lvl="1">
              <a:lnSpc>
                <a:spcPct val="110000"/>
              </a:lnSpc>
            </a:pPr>
            <a:r>
              <a:rPr lang="en-US" sz="2800" dirty="0"/>
              <a:t>GET, HEAD, or </a:t>
            </a:r>
            <a:r>
              <a:rPr lang="en-US" sz="2800" b="1" dirty="0"/>
              <a:t>POST</a:t>
            </a:r>
          </a:p>
          <a:p>
            <a:pPr lvl="1">
              <a:lnSpc>
                <a:spcPct val="110000"/>
              </a:lnSpc>
            </a:pPr>
            <a:r>
              <a:rPr lang="en-US" sz="2800" dirty="0"/>
              <a:t>A few headers</a:t>
            </a:r>
          </a:p>
          <a:p>
            <a:pPr lvl="1">
              <a:lnSpc>
                <a:spcPct val="110000"/>
              </a:lnSpc>
            </a:pPr>
            <a:r>
              <a:rPr lang="en-US" sz="2800" dirty="0"/>
              <a:t>Content-Type</a:t>
            </a:r>
          </a:p>
          <a:p>
            <a:pPr lvl="2">
              <a:lnSpc>
                <a:spcPct val="110000"/>
              </a:lnSpc>
            </a:pPr>
            <a:r>
              <a:rPr lang="en-US" sz="2600" dirty="0"/>
              <a:t>application/x-www-form-</a:t>
            </a:r>
            <a:r>
              <a:rPr lang="en-US" sz="2600" dirty="0" err="1"/>
              <a:t>urlencoded</a:t>
            </a:r>
            <a:endParaRPr lang="en-US" sz="2600" dirty="0"/>
          </a:p>
          <a:p>
            <a:pPr lvl="2">
              <a:lnSpc>
                <a:spcPct val="110000"/>
              </a:lnSpc>
            </a:pPr>
            <a:r>
              <a:rPr lang="en-US" sz="2600" dirty="0"/>
              <a:t>multipart/form-data</a:t>
            </a:r>
          </a:p>
          <a:p>
            <a:pPr lvl="2">
              <a:lnSpc>
                <a:spcPct val="110000"/>
              </a:lnSpc>
            </a:pPr>
            <a:r>
              <a:rPr lang="en-US" sz="2600" dirty="0"/>
              <a:t>text/plain</a:t>
            </a:r>
          </a:p>
          <a:p>
            <a:pPr>
              <a:lnSpc>
                <a:spcPct val="110000"/>
              </a:lnSpc>
            </a:pPr>
            <a:endParaRPr lang="en-US" sz="2800" dirty="0"/>
          </a:p>
          <a:p>
            <a:pPr>
              <a:lnSpc>
                <a:spcPct val="110000"/>
              </a:lnSpc>
            </a:pPr>
            <a:endParaRPr lang="en-US" sz="2800" dirty="0"/>
          </a:p>
          <a:p>
            <a:pPr>
              <a:lnSpc>
                <a:spcPct val="110000"/>
              </a:lnSpc>
            </a:pPr>
            <a:endParaRPr lang="en-US" sz="2800" dirty="0"/>
          </a:p>
          <a:p>
            <a:pPr>
              <a:lnSpc>
                <a:spcPct val="110000"/>
              </a:lnSpc>
            </a:pPr>
            <a:endParaRPr lang="en-US" sz="2800" dirty="0"/>
          </a:p>
          <a:p>
            <a:pPr>
              <a:lnSpc>
                <a:spcPct val="110000"/>
              </a:lnSpc>
            </a:pPr>
            <a:endParaRPr lang="en-US" sz="2800" dirty="0"/>
          </a:p>
          <a:p>
            <a:pPr>
              <a:lnSpc>
                <a:spcPct val="110000"/>
              </a:lnSpc>
            </a:pP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204764" y="4783059"/>
            <a:ext cx="329636" cy="182880"/>
          </a:xfrm>
        </p:spPr>
        <p:txBody>
          <a:bodyPr/>
          <a:lstStyle/>
          <a:p>
            <a:fld id="{515BA0A7-2D4D-5E44-9E8B-6DFF6FD28815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24491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BYPASSING CORS</a:t>
            </a:r>
            <a:br>
              <a:rPr lang="en-US" dirty="0"/>
            </a:br>
            <a:r>
              <a:rPr lang="en-US" dirty="0"/>
              <a:t>Avoiding Pre-flight Requests</a:t>
            </a:r>
            <a:br>
              <a:rPr lang="en-US" dirty="0"/>
            </a:br>
            <a:endParaRPr lang="en-US" sz="1800" dirty="0">
              <a:solidFill>
                <a:schemeClr val="accent4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204764" y="4783059"/>
            <a:ext cx="329636" cy="182880"/>
          </a:xfrm>
        </p:spPr>
        <p:txBody>
          <a:bodyPr/>
          <a:lstStyle/>
          <a:p>
            <a:fld id="{515BA0A7-2D4D-5E44-9E8B-6DFF6FD28815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D48F327-F78E-44FD-B07C-DBDBA683DF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4119196"/>
            <a:ext cx="7885728" cy="36502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https://blogs.msdn.microsoft.com/ieinternals/2010/05/13/xdomainrequest-restrictions-limitations-and-workarounds/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3BE68B1-7D77-4054-BBBE-7023C86CF8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1248561"/>
            <a:ext cx="8534400" cy="2849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4990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5232731-7F16-4B1A-8888-FA6293CA3E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183" y="1472928"/>
            <a:ext cx="8122233" cy="243435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BYPASSING CORS</a:t>
            </a:r>
            <a:br>
              <a:rPr lang="en-US" dirty="0"/>
            </a:br>
            <a:r>
              <a:rPr lang="en-US" dirty="0"/>
              <a:t>Avoiding Pre-flight Requests</a:t>
            </a:r>
            <a:br>
              <a:rPr lang="en-US" dirty="0"/>
            </a:br>
            <a:endParaRPr lang="en-US" sz="1800" dirty="0">
              <a:solidFill>
                <a:schemeClr val="accent4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204764" y="4783059"/>
            <a:ext cx="329636" cy="182880"/>
          </a:xfrm>
        </p:spPr>
        <p:txBody>
          <a:bodyPr/>
          <a:lstStyle/>
          <a:p>
            <a:fld id="{515BA0A7-2D4D-5E44-9E8B-6DFF6FD28815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3A71398-B67D-4DAF-B24D-653EBABCF4F6}"/>
              </a:ext>
            </a:extLst>
          </p:cNvPr>
          <p:cNvSpPr/>
          <p:nvPr/>
        </p:nvSpPr>
        <p:spPr>
          <a:xfrm>
            <a:off x="2384388" y="3978521"/>
            <a:ext cx="358726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t"/>
            <a:r>
              <a:rPr lang="en-US" sz="3200" b="1" dirty="0">
                <a:solidFill>
                  <a:srgbClr val="9F1C27"/>
                </a:solidFill>
                <a:latin typeface="Helvetica" panose="020B0604020202020204" pitchFamily="34" charset="0"/>
              </a:rPr>
              <a:t>(╯°□°）╯︵ ┻━┻</a:t>
            </a:r>
            <a:endParaRPr lang="en-US" sz="3200" b="1" i="0" dirty="0">
              <a:solidFill>
                <a:srgbClr val="000000"/>
              </a:solidFill>
              <a:effectLst/>
              <a:latin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10925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BYPASSING CORS</a:t>
            </a:r>
            <a:br>
              <a:rPr lang="en-US" dirty="0"/>
            </a:br>
            <a:r>
              <a:rPr lang="en-US" dirty="0"/>
              <a:t>Avoiding Pre-flight Requests</a:t>
            </a:r>
            <a:br>
              <a:rPr lang="en-US" dirty="0"/>
            </a:br>
            <a:endParaRPr lang="en-US" sz="1800" dirty="0">
              <a:solidFill>
                <a:schemeClr val="accent4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204764" y="4783059"/>
            <a:ext cx="329636" cy="182880"/>
          </a:xfrm>
        </p:spPr>
        <p:txBody>
          <a:bodyPr/>
          <a:lstStyle/>
          <a:p>
            <a:fld id="{515BA0A7-2D4D-5E44-9E8B-6DFF6FD28815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D48F327-F78E-44FD-B07C-DBDBA683DF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136" y="4328303"/>
            <a:ext cx="7885728" cy="36502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>
                <a:hlinkClick r:id="rId3"/>
              </a:rPr>
              <a:t>https://en.wikipedia.org/wiki/XMLHttpRequest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5FE47E-00EA-437D-8E24-7088FAB626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251" y="1332244"/>
            <a:ext cx="8261498" cy="2775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6215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BYPASSING CORS</a:t>
            </a:r>
            <a:br>
              <a:rPr lang="en-US" dirty="0"/>
            </a:br>
            <a:r>
              <a:rPr lang="en-US" dirty="0"/>
              <a:t>Avoiding Pre-flight Requests Examples</a:t>
            </a:r>
            <a:br>
              <a:rPr lang="en-US" dirty="0"/>
            </a:br>
            <a:endParaRPr lang="en-US" sz="1800" dirty="0">
              <a:solidFill>
                <a:schemeClr val="accent4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204764" y="4783059"/>
            <a:ext cx="329636" cy="182880"/>
          </a:xfrm>
        </p:spPr>
        <p:txBody>
          <a:bodyPr/>
          <a:lstStyle/>
          <a:p>
            <a:fld id="{515BA0A7-2D4D-5E44-9E8B-6DFF6FD28815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876EE52-201E-43BD-9C0D-380D0293E630}"/>
              </a:ext>
            </a:extLst>
          </p:cNvPr>
          <p:cNvSpPr/>
          <p:nvPr/>
        </p:nvSpPr>
        <p:spPr>
          <a:xfrm>
            <a:off x="1672419" y="1266825"/>
            <a:ext cx="1081454" cy="87483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Client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9258593-D108-43DD-95AB-7A50FF3EB9B0}"/>
              </a:ext>
            </a:extLst>
          </p:cNvPr>
          <p:cNvSpPr/>
          <p:nvPr/>
        </p:nvSpPr>
        <p:spPr>
          <a:xfrm>
            <a:off x="6390129" y="1217734"/>
            <a:ext cx="1081454" cy="87483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Server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61CAE6F-0B66-411B-B307-20A0EDE324C3}"/>
              </a:ext>
            </a:extLst>
          </p:cNvPr>
          <p:cNvCxnSpPr/>
          <p:nvPr/>
        </p:nvCxnSpPr>
        <p:spPr>
          <a:xfrm>
            <a:off x="3253155" y="1723292"/>
            <a:ext cx="279155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4097CC4-A8F1-401C-A1E9-5EE202831345}"/>
              </a:ext>
            </a:extLst>
          </p:cNvPr>
          <p:cNvSpPr txBox="1"/>
          <p:nvPr/>
        </p:nvSpPr>
        <p:spPr>
          <a:xfrm>
            <a:off x="3754235" y="1304439"/>
            <a:ext cx="16421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POST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2F58ED4-5F78-4FCE-9E70-A4229E5FD5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852" y="2224764"/>
            <a:ext cx="7599154" cy="2452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831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BYPASSING CORS</a:t>
            </a:r>
            <a:br>
              <a:rPr lang="en-US" dirty="0"/>
            </a:br>
            <a:r>
              <a:rPr lang="en-US" dirty="0"/>
              <a:t>Avoiding Pre-flight Requests Examples</a:t>
            </a:r>
            <a:br>
              <a:rPr lang="en-US" dirty="0"/>
            </a:br>
            <a:endParaRPr lang="en-US" sz="1800" dirty="0">
              <a:solidFill>
                <a:schemeClr val="accent4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204764" y="4783059"/>
            <a:ext cx="329636" cy="182880"/>
          </a:xfrm>
        </p:spPr>
        <p:txBody>
          <a:bodyPr/>
          <a:lstStyle/>
          <a:p>
            <a:fld id="{515BA0A7-2D4D-5E44-9E8B-6DFF6FD28815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144FAE-8D5C-4238-A23B-DB9A867B22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886" y="1568769"/>
            <a:ext cx="8160227" cy="2502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1233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EACBD-AA61-4D01-90C9-B5017681B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CORS PITFALLS BY TESTERS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3C2B27-19F7-4616-A016-39053D0E73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800" dirty="0"/>
              <a:t>Scanners are pretty sad</a:t>
            </a:r>
          </a:p>
          <a:p>
            <a:pPr lvl="1"/>
            <a:r>
              <a:rPr lang="en-US" sz="2400" dirty="0"/>
              <a:t>Over-reliance on Origin</a:t>
            </a:r>
          </a:p>
          <a:p>
            <a:pPr lvl="1"/>
            <a:r>
              <a:rPr lang="en-US" sz="2400" dirty="0"/>
              <a:t>Ignoring custom headers</a:t>
            </a:r>
          </a:p>
          <a:p>
            <a:pPr lvl="1"/>
            <a:r>
              <a:rPr lang="en-US" sz="2400" dirty="0"/>
              <a:t>Forget the pre-flight</a:t>
            </a:r>
          </a:p>
          <a:p>
            <a:pPr lvl="1"/>
            <a:r>
              <a:rPr lang="en-US" sz="2400" dirty="0"/>
              <a:t>Don’t modify multiple parts of the request</a:t>
            </a:r>
          </a:p>
          <a:p>
            <a:r>
              <a:rPr lang="en-US" sz="2800" dirty="0"/>
              <a:t>Customers think we are wrong</a:t>
            </a:r>
          </a:p>
          <a:p>
            <a:pPr lvl="1"/>
            <a:r>
              <a:rPr lang="en-US" sz="2400" dirty="0"/>
              <a:t>They have been hurt before!</a:t>
            </a:r>
          </a:p>
          <a:p>
            <a:pPr lvl="1"/>
            <a:r>
              <a:rPr lang="en-US" sz="2400" dirty="0"/>
              <a:t>Thinking we’re limited to one request</a:t>
            </a:r>
          </a:p>
          <a:p>
            <a:pPr lvl="1"/>
            <a:r>
              <a:rPr lang="en-US" sz="2400" dirty="0"/>
              <a:t>Think GUIDs protect them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0D72DB-C5C0-4A9D-938F-21FBA7C0420F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June 1, 2019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92CA3B-A747-40A4-BF4C-7D02857850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28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9559238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204764" y="4783059"/>
            <a:ext cx="329636" cy="182880"/>
          </a:xfrm>
        </p:spPr>
        <p:txBody>
          <a:bodyPr/>
          <a:lstStyle/>
          <a:p>
            <a:fld id="{515BA0A7-2D4D-5E44-9E8B-6DFF6FD28815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BF9E21-2F80-4A65-A0AD-6F323ADF3A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9264" y="198285"/>
            <a:ext cx="6585472" cy="474692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ADBBBE1-DFC9-449B-9C20-50F462E9E645}"/>
              </a:ext>
            </a:extLst>
          </p:cNvPr>
          <p:cNvSpPr txBox="1"/>
          <p:nvPr/>
        </p:nvSpPr>
        <p:spPr>
          <a:xfrm>
            <a:off x="2422510" y="4929526"/>
            <a:ext cx="4344483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hlinkClick r:id="rId4"/>
              </a:rPr>
              <a:t>https://memegenerator.net/instance/65011824/sean-connery-celebrity-jeopardy-snl-ill-play-your-game-you-rogue</a:t>
            </a:r>
            <a:endParaRPr lang="en-US" sz="600" dirty="0"/>
          </a:p>
        </p:txBody>
      </p:sp>
    </p:spTree>
    <p:extLst>
      <p:ext uri="{BB962C8B-B14F-4D97-AF65-F5344CB8AC3E}">
        <p14:creationId xmlns:p14="http://schemas.microsoft.com/office/powerpoint/2010/main" val="27010974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  <a:br>
              <a:rPr lang="en-US" dirty="0"/>
            </a:br>
            <a:endParaRPr lang="en-US" sz="1800" dirty="0">
              <a:solidFill>
                <a:schemeClr val="accent4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8672" y="1504950"/>
            <a:ext cx="7885728" cy="2961386"/>
          </a:xfrm>
        </p:spPr>
        <p:txBody>
          <a:bodyPr>
            <a:normAutofit/>
          </a:bodyPr>
          <a:lstStyle/>
          <a:p>
            <a:r>
              <a:rPr lang="en-US" sz="2400" dirty="0"/>
              <a:t>REST &amp; CORS Overview</a:t>
            </a:r>
          </a:p>
          <a:p>
            <a:r>
              <a:rPr lang="en-US" sz="2400" dirty="0"/>
              <a:t>CORS Bypasses</a:t>
            </a:r>
          </a:p>
          <a:p>
            <a:r>
              <a:rPr lang="en-US" sz="2400" dirty="0"/>
              <a:t>CORS &amp; Scanners</a:t>
            </a:r>
          </a:p>
          <a:p>
            <a:r>
              <a:rPr lang="en-US" sz="2400" dirty="0"/>
              <a:t>Multi-step CORS Exploit</a:t>
            </a:r>
          </a:p>
          <a:p>
            <a:r>
              <a:rPr lang="en-US" sz="2400" dirty="0"/>
              <a:t>CORS Defenses</a:t>
            </a:r>
          </a:p>
          <a:p>
            <a:endParaRPr lang="en-US" sz="2400" dirty="0"/>
          </a:p>
          <a:p>
            <a:pPr lvl="1"/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204764" y="4783059"/>
            <a:ext cx="329636" cy="182880"/>
          </a:xfrm>
        </p:spPr>
        <p:txBody>
          <a:bodyPr/>
          <a:lstStyle/>
          <a:p>
            <a:fld id="{515BA0A7-2D4D-5E44-9E8B-6DFF6FD28815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01700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EACBD-AA61-4D01-90C9-B5017681B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MULTI-STEP CORS EXPLOIT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3C2B27-19F7-4616-A016-39053D0E73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Software handling financial payments</a:t>
            </a:r>
          </a:p>
          <a:p>
            <a:r>
              <a:rPr lang="en-US" sz="2400" dirty="0"/>
              <a:t>GET to REST API to list all accounts</a:t>
            </a:r>
          </a:p>
          <a:p>
            <a:r>
              <a:rPr lang="en-US" sz="2400" dirty="0"/>
              <a:t>POST to REST weird "prepare to update" step with GUID</a:t>
            </a:r>
          </a:p>
          <a:p>
            <a:r>
              <a:rPr lang="en-US" sz="2400" dirty="0"/>
              <a:t>POST to REST API to update direct deposit</a:t>
            </a:r>
          </a:p>
          <a:p>
            <a:r>
              <a:rPr lang="en-US" sz="2400" dirty="0"/>
              <a:t>Reflected Origin header</a:t>
            </a:r>
          </a:p>
          <a:p>
            <a:r>
              <a:rPr lang="en-US" sz="2400" dirty="0"/>
              <a:t>Session cookie to handle authentication</a:t>
            </a:r>
          </a:p>
          <a:p>
            <a:r>
              <a:rPr lang="en-US" sz="2400" dirty="0"/>
              <a:t>Used </a:t>
            </a:r>
            <a:r>
              <a:rPr lang="en-US" sz="2400" dirty="0" err="1"/>
              <a:t>WithCredentials</a:t>
            </a:r>
            <a:r>
              <a:rPr lang="en-US" sz="2400" dirty="0"/>
              <a:t> on XHR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0D72DB-C5C0-4A9D-938F-21FBA7C0420F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June 1, 2019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92CA3B-A747-40A4-BF4C-7D02857850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30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0335085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EACBD-AA61-4D01-90C9-B5017681B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MULTI-STEP CORS EXPLOIT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3C2B27-19F7-4616-A016-39053D0E73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400" dirty="0"/>
              <a:t>Five-step exploit</a:t>
            </a:r>
          </a:p>
          <a:p>
            <a:pPr marL="800100" lvl="1" indent="-457200">
              <a:buFont typeface="+mj-lt"/>
              <a:buAutoNum type="arabicPeriod"/>
            </a:pPr>
            <a:r>
              <a:rPr lang="en-US" sz="2400" dirty="0"/>
              <a:t>Request list of accounts</a:t>
            </a:r>
          </a:p>
          <a:p>
            <a:pPr marL="800100" lvl="1" indent="-457200">
              <a:buFont typeface="+mj-lt"/>
              <a:buAutoNum type="arabicPeriod"/>
            </a:pPr>
            <a:r>
              <a:rPr lang="en-US" sz="2400" dirty="0"/>
              <a:t>Parse JSON to retrieve account info</a:t>
            </a:r>
          </a:p>
          <a:p>
            <a:pPr marL="800100" lvl="1" indent="-457200">
              <a:buFont typeface="+mj-lt"/>
              <a:buAutoNum type="arabicPeriod"/>
            </a:pPr>
            <a:r>
              <a:rPr lang="en-US" sz="2400" dirty="0"/>
              <a:t>“Prepare to edit” Request</a:t>
            </a:r>
          </a:p>
          <a:p>
            <a:pPr marL="800100" lvl="1" indent="-457200">
              <a:buFont typeface="+mj-lt"/>
              <a:buAutoNum type="arabicPeriod"/>
            </a:pPr>
            <a:r>
              <a:rPr lang="en-US" sz="2400" dirty="0"/>
              <a:t>Get GUID</a:t>
            </a:r>
          </a:p>
          <a:p>
            <a:pPr marL="800100" lvl="1" indent="-457200">
              <a:buFont typeface="+mj-lt"/>
              <a:buAutoNum type="arabicPeriod"/>
            </a:pPr>
            <a:r>
              <a:rPr lang="en-US" sz="2400" dirty="0"/>
              <a:t>POST to update direct deposit</a:t>
            </a:r>
          </a:p>
          <a:p>
            <a:r>
              <a:rPr lang="en-US" sz="2400" dirty="0"/>
              <a:t>Scanner finding (from Burp)</a:t>
            </a:r>
          </a:p>
          <a:p>
            <a:pPr lvl="1"/>
            <a:r>
              <a:rPr lang="en-US" sz="2400" dirty="0"/>
              <a:t>CORS Arbitrary Origin Trusted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0D72DB-C5C0-4A9D-938F-21FBA7C0420F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June 1, 2019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92CA3B-A747-40A4-BF4C-7D02857850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31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026639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EACBD-AA61-4D01-90C9-B5017681B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MULTI-STEP CORS EXPLOIT EXAMPLE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0D72DB-C5C0-4A9D-938F-21FBA7C0420F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June 1, 2019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92CA3B-A747-40A4-BF4C-7D02857850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32</a:t>
            </a:fld>
            <a:endParaRPr lang="en-CA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CFC4CE8-E8CF-4EA3-942C-39E8D849F6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6768" y="1035137"/>
            <a:ext cx="6872127" cy="3501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468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EACBD-AA61-4D01-90C9-B5017681B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MULTI-STEP CORS EXPLOIT EXAMPLE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0D72DB-C5C0-4A9D-938F-21FBA7C0420F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June 1, 2019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92CA3B-A747-40A4-BF4C-7D02857850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33</a:t>
            </a:fld>
            <a:endParaRPr lang="en-C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9BB0C03-4E69-4033-870A-CFCFE0270A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6602" y="994433"/>
            <a:ext cx="6975544" cy="3648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6548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EACBD-AA61-4D01-90C9-B5017681B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MULTI-STEP CORS EXPLOIT EXAMPLE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0D72DB-C5C0-4A9D-938F-21FBA7C0420F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June 1, 2019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92CA3B-A747-40A4-BF4C-7D02857850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34</a:t>
            </a:fld>
            <a:endParaRPr lang="en-CA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E126C8F-1B2C-40D3-B690-6FF1CD9B3F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990" y="1036773"/>
            <a:ext cx="7876020" cy="3516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0612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EACBD-AA61-4D01-90C9-B5017681B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MULTI-STEP CORS EXPLOIT EXAMPLE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0D72DB-C5C0-4A9D-938F-21FBA7C0420F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June 1, 2019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92CA3B-A747-40A4-BF4C-7D02857850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35</a:t>
            </a:fld>
            <a:endParaRPr lang="en-CA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BB0D6DF-1D56-4562-BFC8-B6F35F8892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944" y="1545049"/>
            <a:ext cx="4740785" cy="27124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29BB8AF-2D75-4878-9251-F23764AB11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9150" y="1545049"/>
            <a:ext cx="4095052" cy="2764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2089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EACBD-AA61-4D01-90C9-B5017681B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CORS DEFENSES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3C2B27-19F7-4616-A016-39053D0E73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sz="2800" dirty="0"/>
              <a:t>Load balancers are a great place to fix this</a:t>
            </a:r>
          </a:p>
          <a:p>
            <a:r>
              <a:rPr lang="en-US" sz="2800" dirty="0"/>
              <a:t>Intentional Defenses</a:t>
            </a:r>
          </a:p>
          <a:p>
            <a:pPr lvl="1"/>
            <a:r>
              <a:rPr lang="en-US" sz="2800" dirty="0"/>
              <a:t>Origin Header</a:t>
            </a:r>
          </a:p>
          <a:p>
            <a:pPr lvl="2"/>
            <a:r>
              <a:rPr lang="en-US" sz="2200" dirty="0"/>
              <a:t>Limit as much as possible</a:t>
            </a:r>
          </a:p>
          <a:p>
            <a:pPr lvl="2"/>
            <a:r>
              <a:rPr lang="en-US" sz="2200" dirty="0"/>
              <a:t>Use regex and whitelists</a:t>
            </a:r>
          </a:p>
          <a:p>
            <a:pPr lvl="1"/>
            <a:r>
              <a:rPr lang="en-US" sz="2800" dirty="0"/>
              <a:t>Nonce Tokens</a:t>
            </a:r>
          </a:p>
          <a:p>
            <a:pPr lvl="2"/>
            <a:r>
              <a:rPr lang="en-US" sz="2600" dirty="0"/>
              <a:t>Double submit cookies</a:t>
            </a:r>
          </a:p>
          <a:p>
            <a:r>
              <a:rPr lang="en-US" sz="2800" dirty="0" err="1"/>
              <a:t>Referer</a:t>
            </a:r>
            <a:r>
              <a:rPr lang="en-US" sz="2800" dirty="0"/>
              <a:t> Headers</a:t>
            </a:r>
          </a:p>
          <a:p>
            <a:r>
              <a:rPr lang="en-US" sz="2800" dirty="0"/>
              <a:t>Accidental Defenses</a:t>
            </a:r>
          </a:p>
          <a:p>
            <a:pPr lvl="1"/>
            <a:r>
              <a:rPr lang="en-US" sz="2800" dirty="0"/>
              <a:t>Custom Headers</a:t>
            </a:r>
          </a:p>
          <a:p>
            <a:endParaRPr lang="en-US" sz="280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0D72DB-C5C0-4A9D-938F-21FBA7C0420F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June 1, 2019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92CA3B-A747-40A4-BF4C-7D02857850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36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20110805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DO AUTHORIZATION HEADERS HELP?</a:t>
            </a:r>
            <a:br>
              <a:rPr lang="en-US" dirty="0"/>
            </a:br>
            <a:br>
              <a:rPr lang="en-US" dirty="0"/>
            </a:br>
            <a:endParaRPr lang="en-US" sz="1800" dirty="0">
              <a:solidFill>
                <a:schemeClr val="accent4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8672" y="1266092"/>
            <a:ext cx="7885728" cy="3200244"/>
          </a:xfrm>
        </p:spPr>
        <p:txBody>
          <a:bodyPr>
            <a:normAutofit fontScale="62500" lnSpcReduction="20000"/>
          </a:bodyPr>
          <a:lstStyle/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sz="3800" dirty="0"/>
              <a:t>Sites with access to token must have no XSS</a:t>
            </a:r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sz="3800" dirty="0"/>
              <a:t>Token must be unpredictable</a:t>
            </a:r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sz="3800" dirty="0"/>
              <a:t>Token must be unique per user</a:t>
            </a:r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sz="3800" dirty="0"/>
              <a:t>Receiving system must validate token</a:t>
            </a:r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sz="3800" dirty="0"/>
              <a:t>Attacker must not be able to generate tokens for another user</a:t>
            </a:r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sz="3800" dirty="0"/>
              <a:t>Apps must never put the token in an insecure place (URL)</a:t>
            </a:r>
          </a:p>
          <a:p>
            <a:pPr>
              <a:lnSpc>
                <a:spcPct val="110000"/>
              </a:lnSpc>
            </a:pPr>
            <a:endParaRPr lang="en-US" sz="2800" dirty="0"/>
          </a:p>
          <a:p>
            <a:pPr>
              <a:lnSpc>
                <a:spcPct val="110000"/>
              </a:lnSpc>
            </a:pPr>
            <a:endParaRPr lang="en-US" sz="2800" dirty="0"/>
          </a:p>
          <a:p>
            <a:pPr>
              <a:lnSpc>
                <a:spcPct val="110000"/>
              </a:lnSpc>
            </a:pPr>
            <a:endParaRPr lang="en-US" sz="2800" dirty="0"/>
          </a:p>
          <a:p>
            <a:pPr>
              <a:lnSpc>
                <a:spcPct val="110000"/>
              </a:lnSpc>
            </a:pPr>
            <a:endParaRPr lang="en-US" sz="2800" dirty="0"/>
          </a:p>
          <a:p>
            <a:pPr>
              <a:lnSpc>
                <a:spcPct val="110000"/>
              </a:lnSpc>
            </a:pPr>
            <a:endParaRPr lang="en-US" sz="2800" dirty="0"/>
          </a:p>
          <a:p>
            <a:pPr>
              <a:lnSpc>
                <a:spcPct val="110000"/>
              </a:lnSpc>
            </a:pP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204764" y="4783059"/>
            <a:ext cx="329636" cy="182880"/>
          </a:xfrm>
        </p:spPr>
        <p:txBody>
          <a:bodyPr/>
          <a:lstStyle/>
          <a:p>
            <a:fld id="{515BA0A7-2D4D-5E44-9E8B-6DFF6FD28815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371658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  <a:br>
              <a:rPr lang="en-US" dirty="0"/>
            </a:br>
            <a:endParaRPr lang="en-US" sz="1800" dirty="0">
              <a:solidFill>
                <a:schemeClr val="accent4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8672" y="1504950"/>
            <a:ext cx="7885728" cy="2961386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3500" dirty="0"/>
              <a:t>CORS secures XHR requests</a:t>
            </a:r>
          </a:p>
          <a:p>
            <a:pPr>
              <a:lnSpc>
                <a:spcPct val="110000"/>
              </a:lnSpc>
            </a:pPr>
            <a:r>
              <a:rPr lang="en-US" sz="3500" dirty="0"/>
              <a:t>Origin is important!</a:t>
            </a:r>
          </a:p>
          <a:p>
            <a:pPr>
              <a:lnSpc>
                <a:spcPct val="110000"/>
              </a:lnSpc>
            </a:pPr>
            <a:r>
              <a:rPr lang="en-US" sz="3500" dirty="0"/>
              <a:t>Attack with “simple” requests</a:t>
            </a:r>
          </a:p>
          <a:p>
            <a:pPr>
              <a:lnSpc>
                <a:spcPct val="110000"/>
              </a:lnSpc>
            </a:pPr>
            <a:r>
              <a:rPr lang="en-US" sz="3500" dirty="0"/>
              <a:t>Multi-step attacks are possible!</a:t>
            </a:r>
          </a:p>
          <a:p>
            <a:pPr>
              <a:lnSpc>
                <a:spcPct val="110000"/>
              </a:lnSpc>
            </a:pPr>
            <a:endParaRPr lang="en-US" sz="3500" dirty="0"/>
          </a:p>
          <a:p>
            <a:pPr lvl="1">
              <a:lnSpc>
                <a:spcPct val="110000"/>
              </a:lnSpc>
            </a:pPr>
            <a:endParaRPr lang="en-US" sz="9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204764" y="4783059"/>
            <a:ext cx="329636" cy="182880"/>
          </a:xfrm>
        </p:spPr>
        <p:txBody>
          <a:bodyPr/>
          <a:lstStyle/>
          <a:p>
            <a:fld id="{515BA0A7-2D4D-5E44-9E8B-6DFF6FD28815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87189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  <a:br>
              <a:rPr lang="en-US" dirty="0"/>
            </a:br>
            <a:endParaRPr lang="en-US" sz="1800" dirty="0">
              <a:solidFill>
                <a:schemeClr val="accent4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8672" y="1050681"/>
            <a:ext cx="7885728" cy="3415655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10000"/>
              </a:lnSpc>
            </a:pPr>
            <a:r>
              <a:rPr lang="en-US" sz="3400" dirty="0" err="1"/>
              <a:t>Portswigger</a:t>
            </a:r>
            <a:r>
              <a:rPr lang="en-US" sz="3400" dirty="0"/>
              <a:t> CORS</a:t>
            </a:r>
          </a:p>
          <a:p>
            <a:pPr lvl="1">
              <a:lnSpc>
                <a:spcPct val="110000"/>
              </a:lnSpc>
            </a:pPr>
            <a:r>
              <a:rPr lang="en-US" sz="2400" dirty="0">
                <a:hlinkClick r:id="rId3"/>
              </a:rPr>
              <a:t>https://portswigger.net/blog/exploiting-cors-misconfigurations-for-bitcoins-and-bounties</a:t>
            </a:r>
            <a:endParaRPr lang="en-US" sz="2400" dirty="0"/>
          </a:p>
          <a:p>
            <a:pPr>
              <a:lnSpc>
                <a:spcPct val="110000"/>
              </a:lnSpc>
            </a:pPr>
            <a:r>
              <a:rPr lang="en-US" sz="3400" dirty="0"/>
              <a:t>Mozilla CORS Info</a:t>
            </a:r>
          </a:p>
          <a:p>
            <a:pPr lvl="1">
              <a:lnSpc>
                <a:spcPct val="110000"/>
              </a:lnSpc>
            </a:pPr>
            <a:r>
              <a:rPr lang="en-US" sz="2400" dirty="0">
                <a:hlinkClick r:id="rId4"/>
              </a:rPr>
              <a:t>https://developer.mozilla.org/en-US/docs/Web/HTTP/CORS</a:t>
            </a:r>
            <a:endParaRPr lang="en-US" sz="2400" dirty="0"/>
          </a:p>
          <a:p>
            <a:pPr>
              <a:lnSpc>
                <a:spcPct val="110000"/>
              </a:lnSpc>
            </a:pPr>
            <a:r>
              <a:rPr lang="en-US" sz="3400" dirty="0"/>
              <a:t>W3C CORS</a:t>
            </a:r>
          </a:p>
          <a:p>
            <a:pPr lvl="1">
              <a:lnSpc>
                <a:spcPct val="110000"/>
              </a:lnSpc>
            </a:pPr>
            <a:r>
              <a:rPr lang="en-US" sz="2600" dirty="0">
                <a:hlinkClick r:id="rId5"/>
              </a:rPr>
              <a:t>https://www.w3.org/TR/cors/</a:t>
            </a:r>
            <a:endParaRPr lang="en-US" sz="2600" dirty="0"/>
          </a:p>
          <a:p>
            <a:pPr>
              <a:lnSpc>
                <a:spcPct val="110000"/>
              </a:lnSpc>
            </a:pPr>
            <a:r>
              <a:rPr lang="en-US" sz="3400" dirty="0"/>
              <a:t>OWASP CSRF</a:t>
            </a:r>
          </a:p>
          <a:p>
            <a:pPr lvl="1">
              <a:lnSpc>
                <a:spcPct val="110000"/>
              </a:lnSpc>
            </a:pPr>
            <a:r>
              <a:rPr lang="en-US" sz="2800" dirty="0">
                <a:hlinkClick r:id="rId6"/>
              </a:rPr>
              <a:t>https://github.com/OWASP/CheatSheetSeries/blob/master/cheatsheets/Cross-Site_Request_Forgery_Prevention_Cheat_Sheet.md</a:t>
            </a:r>
            <a:endParaRPr lang="en-US" sz="3500" dirty="0"/>
          </a:p>
          <a:p>
            <a:pPr>
              <a:lnSpc>
                <a:spcPct val="110000"/>
              </a:lnSpc>
            </a:pPr>
            <a:endParaRPr lang="en-US" sz="3500" dirty="0"/>
          </a:p>
          <a:p>
            <a:pPr lvl="1">
              <a:lnSpc>
                <a:spcPct val="110000"/>
              </a:lnSpc>
            </a:pPr>
            <a:endParaRPr lang="en-US" sz="9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204764" y="4783059"/>
            <a:ext cx="329636" cy="182880"/>
          </a:xfrm>
        </p:spPr>
        <p:txBody>
          <a:bodyPr/>
          <a:lstStyle/>
          <a:p>
            <a:fld id="{515BA0A7-2D4D-5E44-9E8B-6DFF6FD28815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19034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DON'T BE SCARED!!! (or bored</a:t>
            </a:r>
            <a:r>
              <a:rPr lang="en-US" dirty="0">
                <a:sym typeface="Wingdings" panose="05000000000000000000" pitchFamily="2" charset="2"/>
              </a:rPr>
              <a:t>)</a:t>
            </a:r>
            <a:br>
              <a:rPr lang="en-US" dirty="0"/>
            </a:br>
            <a:endParaRPr lang="en-US" sz="1800" dirty="0">
              <a:solidFill>
                <a:schemeClr val="accent4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8672" y="1504950"/>
            <a:ext cx="7885728" cy="2961386"/>
          </a:xfrm>
        </p:spPr>
        <p:txBody>
          <a:bodyPr>
            <a:normAutofit/>
          </a:bodyPr>
          <a:lstStyle/>
          <a:p>
            <a:r>
              <a:rPr lang="en-US" sz="2400" dirty="0"/>
              <a:t>If you know nothing about this topic…</a:t>
            </a:r>
          </a:p>
          <a:p>
            <a:pPr lvl="1"/>
            <a:r>
              <a:rPr lang="en-US" sz="2400" dirty="0"/>
              <a:t>Hopefully you understand 25%</a:t>
            </a:r>
          </a:p>
          <a:p>
            <a:r>
              <a:rPr lang="en-US" sz="2400" dirty="0"/>
              <a:t>If you know a little about the topic…</a:t>
            </a:r>
          </a:p>
          <a:p>
            <a:pPr lvl="1"/>
            <a:r>
              <a:rPr lang="en-US" sz="2400" dirty="0"/>
              <a:t>50-75%</a:t>
            </a:r>
          </a:p>
          <a:p>
            <a:r>
              <a:rPr lang="en-US" sz="2400" dirty="0"/>
              <a:t>If you are really solid in your knowledge of the topic…</a:t>
            </a:r>
          </a:p>
          <a:p>
            <a:pPr lvl="1"/>
            <a:r>
              <a:rPr lang="en-US" sz="2400" dirty="0"/>
              <a:t>Learn one </a:t>
            </a:r>
            <a:r>
              <a:rPr lang="en-US" sz="2400"/>
              <a:t>or two new things</a:t>
            </a:r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lvl="1"/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204764" y="4783059"/>
            <a:ext cx="329636" cy="182880"/>
          </a:xfrm>
        </p:spPr>
        <p:txBody>
          <a:bodyPr/>
          <a:lstStyle/>
          <a:p>
            <a:fld id="{515BA0A7-2D4D-5E44-9E8B-6DFF6FD28815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476826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  <a:br>
              <a:rPr lang="en-US" dirty="0"/>
            </a:br>
            <a:endParaRPr lang="en-US" sz="1800" dirty="0">
              <a:solidFill>
                <a:schemeClr val="accent4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8672" y="1050681"/>
            <a:ext cx="7885728" cy="3415655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110000"/>
              </a:lnSpc>
            </a:pPr>
            <a:r>
              <a:rPr lang="en-US" sz="3400" dirty="0"/>
              <a:t>Fetch Spec</a:t>
            </a:r>
          </a:p>
          <a:p>
            <a:pPr lvl="1">
              <a:lnSpc>
                <a:spcPct val="110000"/>
              </a:lnSpc>
            </a:pPr>
            <a:r>
              <a:rPr lang="en-US" sz="2200" dirty="0">
                <a:hlinkClick r:id="rId3"/>
              </a:rPr>
              <a:t>https://fetch.spec.whatwg.org/</a:t>
            </a:r>
            <a:endParaRPr lang="en-US" sz="2200" dirty="0"/>
          </a:p>
          <a:p>
            <a:pPr>
              <a:lnSpc>
                <a:spcPct val="110000"/>
              </a:lnSpc>
            </a:pPr>
            <a:r>
              <a:rPr lang="en-US" sz="3400" dirty="0"/>
              <a:t>Example XHR Code</a:t>
            </a:r>
          </a:p>
          <a:p>
            <a:pPr lvl="1">
              <a:lnSpc>
                <a:spcPct val="110000"/>
              </a:lnSpc>
            </a:pPr>
            <a:r>
              <a:rPr lang="en-US" sz="2200" dirty="0">
                <a:hlinkClick r:id="rId4"/>
              </a:rPr>
              <a:t>https://github.com/rangercha/CORSRequestPOC</a:t>
            </a:r>
            <a:endParaRPr lang="en-US" sz="2200" dirty="0"/>
          </a:p>
          <a:p>
            <a:pPr>
              <a:lnSpc>
                <a:spcPct val="110000"/>
              </a:lnSpc>
            </a:pPr>
            <a:r>
              <a:rPr lang="en-US" sz="3500" dirty="0"/>
              <a:t>CORS Exploitation Framework (not out)</a:t>
            </a:r>
          </a:p>
          <a:p>
            <a:pPr>
              <a:lnSpc>
                <a:spcPct val="110000"/>
              </a:lnSpc>
            </a:pPr>
            <a:r>
              <a:rPr lang="en-US" sz="3500" dirty="0"/>
              <a:t>Detailed CORS Simple Requests Research</a:t>
            </a:r>
          </a:p>
          <a:p>
            <a:pPr lvl="1">
              <a:lnSpc>
                <a:spcPct val="110000"/>
              </a:lnSpc>
            </a:pPr>
            <a:r>
              <a:rPr lang="en-US" sz="2200" dirty="0">
                <a:hlinkClick r:id="rId5"/>
              </a:rPr>
              <a:t>https://research.aurainfosec.io/same-origin-policy/</a:t>
            </a:r>
            <a:endParaRPr lang="en-US" sz="2200" dirty="0"/>
          </a:p>
          <a:p>
            <a:pPr>
              <a:lnSpc>
                <a:spcPct val="110000"/>
              </a:lnSpc>
            </a:pPr>
            <a:endParaRPr lang="en-US" sz="3500" dirty="0"/>
          </a:p>
          <a:p>
            <a:pPr lvl="1">
              <a:lnSpc>
                <a:spcPct val="110000"/>
              </a:lnSpc>
            </a:pPr>
            <a:endParaRPr lang="en-US" sz="9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204764" y="4783059"/>
            <a:ext cx="329636" cy="182880"/>
          </a:xfrm>
        </p:spPr>
        <p:txBody>
          <a:bodyPr/>
          <a:lstStyle/>
          <a:p>
            <a:fld id="{515BA0A7-2D4D-5E44-9E8B-6DFF6FD28815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374126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4524" y="1894102"/>
            <a:ext cx="3034952" cy="968906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0" y="3079660"/>
            <a:ext cx="9143999" cy="19899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400" dirty="0" err="1">
                <a:solidFill>
                  <a:schemeClr val="accent4"/>
                </a:solidFill>
              </a:rPr>
              <a:t>www.directdefense.com</a:t>
            </a:r>
            <a:endParaRPr lang="en-US" sz="1400" dirty="0">
              <a:solidFill>
                <a:schemeClr val="accent4"/>
              </a:solidFill>
            </a:endParaRPr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783118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REST?</a:t>
            </a:r>
            <a:br>
              <a:rPr lang="en-US" dirty="0"/>
            </a:br>
            <a:endParaRPr lang="en-US" sz="1800" dirty="0">
              <a:solidFill>
                <a:schemeClr val="accent4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8672" y="1504950"/>
            <a:ext cx="5431209" cy="3132364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10000"/>
              </a:lnSpc>
            </a:pPr>
            <a:r>
              <a:rPr lang="en-US" sz="3100" dirty="0" err="1"/>
              <a:t>REpresentational</a:t>
            </a:r>
            <a:r>
              <a:rPr lang="en-US" sz="3100" dirty="0"/>
              <a:t> State Transfer</a:t>
            </a:r>
          </a:p>
          <a:p>
            <a:pPr>
              <a:lnSpc>
                <a:spcPct val="110000"/>
              </a:lnSpc>
            </a:pPr>
            <a:r>
              <a:rPr lang="en-US" sz="3100" dirty="0"/>
              <a:t>Often uses extra HTTP methods</a:t>
            </a:r>
          </a:p>
          <a:p>
            <a:pPr>
              <a:lnSpc>
                <a:spcPct val="110000"/>
              </a:lnSpc>
            </a:pPr>
            <a:r>
              <a:rPr lang="en-US" sz="3100" dirty="0"/>
              <a:t>6 factors people don’t always use</a:t>
            </a:r>
          </a:p>
          <a:p>
            <a:pPr>
              <a:lnSpc>
                <a:spcPct val="110000"/>
              </a:lnSpc>
            </a:pPr>
            <a:r>
              <a:rPr lang="en-US" sz="3100" dirty="0"/>
              <a:t>Common API Type</a:t>
            </a:r>
          </a:p>
          <a:p>
            <a:pPr lvl="1">
              <a:lnSpc>
                <a:spcPct val="110000"/>
              </a:lnSpc>
            </a:pPr>
            <a:r>
              <a:rPr lang="en-US" sz="3100" dirty="0"/>
              <a:t>Microservices</a:t>
            </a:r>
          </a:p>
          <a:p>
            <a:pPr lvl="1">
              <a:lnSpc>
                <a:spcPct val="110000"/>
              </a:lnSpc>
            </a:pPr>
            <a:r>
              <a:rPr lang="en-US" sz="3100" dirty="0"/>
              <a:t>Model-View-Controller</a:t>
            </a:r>
          </a:p>
          <a:p>
            <a:pPr>
              <a:lnSpc>
                <a:spcPct val="110000"/>
              </a:lnSpc>
            </a:pPr>
            <a:r>
              <a:rPr lang="en-US" sz="2800" dirty="0"/>
              <a:t>Data can be in various formats</a:t>
            </a:r>
          </a:p>
          <a:p>
            <a:pPr lvl="1">
              <a:lnSpc>
                <a:spcPct val="110000"/>
              </a:lnSpc>
            </a:pPr>
            <a:r>
              <a:rPr lang="en-US" sz="2800" dirty="0"/>
              <a:t>JSON, XML, YAML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204764" y="4783059"/>
            <a:ext cx="329636" cy="182880"/>
          </a:xfrm>
        </p:spPr>
        <p:txBody>
          <a:bodyPr/>
          <a:lstStyle/>
          <a:p>
            <a:fld id="{515BA0A7-2D4D-5E44-9E8B-6DFF6FD28815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040CAB-C0CA-4AB5-8F83-E57A2EB03F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9258" y="1435795"/>
            <a:ext cx="2865142" cy="320151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D39C0BB-14B4-4C7E-AF3C-D42871987996}"/>
              </a:ext>
            </a:extLst>
          </p:cNvPr>
          <p:cNvSpPr txBox="1"/>
          <p:nvPr/>
        </p:nvSpPr>
        <p:spPr>
          <a:xfrm>
            <a:off x="3583929" y="4783059"/>
            <a:ext cx="4344483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hlinkClick r:id="rId4"/>
              </a:rPr>
              <a:t>https://imgur.com/RSsMoF6</a:t>
            </a:r>
            <a:r>
              <a:rPr lang="en-US" sz="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383510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REST AUTHENTICATION</a:t>
            </a:r>
            <a:br>
              <a:rPr lang="en-US" dirty="0"/>
            </a:br>
            <a:endParaRPr lang="en-US" sz="1800" dirty="0">
              <a:solidFill>
                <a:schemeClr val="accent4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8672" y="1504950"/>
            <a:ext cx="4582751" cy="3182916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10000"/>
              </a:lnSpc>
            </a:pPr>
            <a:r>
              <a:rPr lang="en-US" sz="4000" dirty="0"/>
              <a:t>Not just cookies for session management</a:t>
            </a:r>
          </a:p>
          <a:p>
            <a:pPr>
              <a:lnSpc>
                <a:spcPct val="110000"/>
              </a:lnSpc>
            </a:pPr>
            <a:r>
              <a:rPr lang="en-US" sz="4000" dirty="0"/>
              <a:t>JWT or HMAC tokens</a:t>
            </a:r>
          </a:p>
          <a:p>
            <a:pPr>
              <a:lnSpc>
                <a:spcPct val="110000"/>
              </a:lnSpc>
            </a:pPr>
            <a:r>
              <a:rPr lang="en-US" sz="4000" dirty="0"/>
              <a:t>Multiple forms, sometimes used together</a:t>
            </a:r>
          </a:p>
          <a:p>
            <a:pPr lvl="1">
              <a:lnSpc>
                <a:spcPct val="110000"/>
              </a:lnSpc>
            </a:pPr>
            <a:r>
              <a:rPr lang="en-US" sz="4000" dirty="0"/>
              <a:t>Cookies</a:t>
            </a:r>
          </a:p>
          <a:p>
            <a:pPr lvl="1">
              <a:lnSpc>
                <a:spcPct val="110000"/>
              </a:lnSpc>
            </a:pPr>
            <a:r>
              <a:rPr lang="en-US" sz="4000" dirty="0"/>
              <a:t>Bearer Header</a:t>
            </a:r>
          </a:p>
          <a:p>
            <a:pPr lvl="1">
              <a:lnSpc>
                <a:spcPct val="110000"/>
              </a:lnSpc>
            </a:pPr>
            <a:r>
              <a:rPr lang="en-US" sz="4000" dirty="0"/>
              <a:t>Custom Headers</a:t>
            </a:r>
          </a:p>
          <a:p>
            <a:pPr>
              <a:lnSpc>
                <a:spcPct val="110000"/>
              </a:lnSpc>
            </a:pPr>
            <a:endParaRPr lang="en-US" sz="2800" dirty="0"/>
          </a:p>
          <a:p>
            <a:pPr>
              <a:lnSpc>
                <a:spcPct val="110000"/>
              </a:lnSpc>
            </a:pP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204764" y="4783059"/>
            <a:ext cx="329636" cy="182880"/>
          </a:xfrm>
        </p:spPr>
        <p:txBody>
          <a:bodyPr/>
          <a:lstStyle/>
          <a:p>
            <a:fld id="{515BA0A7-2D4D-5E44-9E8B-6DFF6FD28815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3402AF-E3BD-4B72-9D13-0563261E55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7697" y="729761"/>
            <a:ext cx="3448749" cy="414437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83CC0C6-0355-447E-94B0-07328EB9ED36}"/>
              </a:ext>
            </a:extLst>
          </p:cNvPr>
          <p:cNvSpPr txBox="1"/>
          <p:nvPr/>
        </p:nvSpPr>
        <p:spPr>
          <a:xfrm>
            <a:off x="3583929" y="4783059"/>
            <a:ext cx="43444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600" dirty="0"/>
          </a:p>
          <a:p>
            <a:r>
              <a:rPr lang="en-US" sz="600" dirty="0">
                <a:hlinkClick r:id="rId4"/>
              </a:rPr>
              <a:t>https://www.flickr.com/photos/30255170@N04/3214305495</a:t>
            </a:r>
            <a:r>
              <a:rPr lang="en-US" sz="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759977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CROSS-ORIGIN REQUEST?</a:t>
            </a:r>
            <a:br>
              <a:rPr lang="en-US" dirty="0"/>
            </a:br>
            <a:endParaRPr lang="en-US" sz="1800" dirty="0">
              <a:solidFill>
                <a:schemeClr val="accent4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8672" y="1504950"/>
            <a:ext cx="7885728" cy="2961386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10000"/>
              </a:lnSpc>
            </a:pPr>
            <a:r>
              <a:rPr lang="en-US" sz="2800" dirty="0"/>
              <a:t>Sometimes web content and APIs are on different servers</a:t>
            </a:r>
          </a:p>
          <a:p>
            <a:pPr>
              <a:lnSpc>
                <a:spcPct val="110000"/>
              </a:lnSpc>
            </a:pPr>
            <a:r>
              <a:rPr lang="en-US" sz="2800" dirty="0"/>
              <a:t>XHR (XML HTTP Request) between origins (that gets sticky)</a:t>
            </a:r>
          </a:p>
          <a:p>
            <a:pPr>
              <a:lnSpc>
                <a:spcPct val="110000"/>
              </a:lnSpc>
            </a:pPr>
            <a:r>
              <a:rPr lang="en-US" sz="2800" dirty="0"/>
              <a:t>Content on site A makes users send requests to site B</a:t>
            </a:r>
          </a:p>
          <a:p>
            <a:pPr>
              <a:lnSpc>
                <a:spcPct val="110000"/>
              </a:lnSpc>
            </a:pPr>
            <a:r>
              <a:rPr lang="en-US" sz="2800" dirty="0"/>
              <a:t>Malicious sites might…</a:t>
            </a:r>
          </a:p>
          <a:p>
            <a:pPr lvl="1">
              <a:lnSpc>
                <a:spcPct val="110000"/>
              </a:lnSpc>
            </a:pPr>
            <a:r>
              <a:rPr lang="en-US" sz="2800" dirty="0"/>
              <a:t>Force a user to change their email address</a:t>
            </a:r>
          </a:p>
          <a:p>
            <a:pPr lvl="1">
              <a:lnSpc>
                <a:spcPct val="110000"/>
              </a:lnSpc>
            </a:pPr>
            <a:r>
              <a:rPr lang="en-US" sz="2800" dirty="0"/>
              <a:t>Send request to internal server</a:t>
            </a:r>
          </a:p>
          <a:p>
            <a:pPr>
              <a:lnSpc>
                <a:spcPct val="110000"/>
              </a:lnSpc>
            </a:pPr>
            <a:r>
              <a:rPr lang="en-US" sz="2800" dirty="0"/>
              <a:t>Sounds an awful lot like cross-site request forgery (CSRF)</a:t>
            </a:r>
          </a:p>
          <a:p>
            <a:pPr>
              <a:lnSpc>
                <a:spcPct val="110000"/>
              </a:lnSpc>
            </a:pPr>
            <a:endParaRPr lang="en-US" sz="2800" dirty="0"/>
          </a:p>
          <a:p>
            <a:pPr>
              <a:lnSpc>
                <a:spcPct val="110000"/>
              </a:lnSpc>
            </a:pPr>
            <a:endParaRPr lang="en-US" sz="2800" dirty="0"/>
          </a:p>
          <a:p>
            <a:pPr>
              <a:lnSpc>
                <a:spcPct val="110000"/>
              </a:lnSpc>
            </a:pP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204764" y="4783059"/>
            <a:ext cx="329636" cy="182880"/>
          </a:xfrm>
        </p:spPr>
        <p:txBody>
          <a:bodyPr/>
          <a:lstStyle/>
          <a:p>
            <a:fld id="{515BA0A7-2D4D-5E44-9E8B-6DFF6FD28815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02338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CORS?</a:t>
            </a:r>
            <a:br>
              <a:rPr lang="en-US" dirty="0"/>
            </a:br>
            <a:endParaRPr lang="en-US" sz="1800" dirty="0">
              <a:solidFill>
                <a:schemeClr val="accent4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8672" y="1504950"/>
            <a:ext cx="7885728" cy="2961386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800" dirty="0"/>
              <a:t>Browser protection</a:t>
            </a:r>
          </a:p>
          <a:p>
            <a:pPr>
              <a:lnSpc>
                <a:spcPct val="110000"/>
              </a:lnSpc>
            </a:pPr>
            <a:r>
              <a:rPr lang="en-US" sz="2800" dirty="0"/>
              <a:t>Defined in Fetch spec</a:t>
            </a:r>
          </a:p>
          <a:p>
            <a:pPr>
              <a:lnSpc>
                <a:spcPct val="110000"/>
              </a:lnSpc>
            </a:pPr>
            <a:r>
              <a:rPr lang="en-US" sz="2800" dirty="0"/>
              <a:t>Very granular</a:t>
            </a:r>
          </a:p>
          <a:p>
            <a:pPr>
              <a:lnSpc>
                <a:spcPct val="110000"/>
              </a:lnSpc>
            </a:pPr>
            <a:r>
              <a:rPr lang="en-US" sz="2800" dirty="0"/>
              <a:t>Generally more complex than tokens</a:t>
            </a:r>
          </a:p>
          <a:p>
            <a:pPr>
              <a:lnSpc>
                <a:spcPct val="110000"/>
              </a:lnSpc>
            </a:pPr>
            <a:r>
              <a:rPr lang="en-US" sz="2800" dirty="0"/>
              <a:t>Easy to misconfigure</a:t>
            </a:r>
          </a:p>
          <a:p>
            <a:pPr>
              <a:lnSpc>
                <a:spcPct val="110000"/>
              </a:lnSpc>
            </a:pPr>
            <a:endParaRPr lang="en-US" sz="2800" dirty="0"/>
          </a:p>
          <a:p>
            <a:pPr>
              <a:lnSpc>
                <a:spcPct val="110000"/>
              </a:lnSpc>
            </a:pPr>
            <a:endParaRPr lang="en-US" sz="2800" dirty="0"/>
          </a:p>
          <a:p>
            <a:pPr>
              <a:lnSpc>
                <a:spcPct val="110000"/>
              </a:lnSpc>
            </a:pP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204764" y="4783059"/>
            <a:ext cx="329636" cy="182880"/>
          </a:xfrm>
        </p:spPr>
        <p:txBody>
          <a:bodyPr/>
          <a:lstStyle/>
          <a:p>
            <a:fld id="{515BA0A7-2D4D-5E44-9E8B-6DFF6FD28815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93111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CORS DETAILS</a:t>
            </a:r>
            <a:br>
              <a:rPr lang="en-US" dirty="0"/>
            </a:br>
            <a:endParaRPr lang="en-US" sz="1800" dirty="0">
              <a:solidFill>
                <a:schemeClr val="accent4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8672" y="1504950"/>
            <a:ext cx="7885728" cy="2961386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800" dirty="0"/>
              <a:t>Browser sends pre-flight request (OPTIONS)</a:t>
            </a:r>
          </a:p>
          <a:p>
            <a:pPr>
              <a:lnSpc>
                <a:spcPct val="110000"/>
              </a:lnSpc>
            </a:pPr>
            <a:r>
              <a:rPr lang="en-US" sz="2800" dirty="0"/>
              <a:t>Server sends response</a:t>
            </a:r>
          </a:p>
          <a:p>
            <a:pPr>
              <a:lnSpc>
                <a:spcPct val="110000"/>
              </a:lnSpc>
            </a:pPr>
            <a:r>
              <a:rPr lang="en-US" sz="2800" dirty="0"/>
              <a:t>Client decides if the full request is permitted</a:t>
            </a:r>
          </a:p>
          <a:p>
            <a:pPr>
              <a:lnSpc>
                <a:spcPct val="110000"/>
              </a:lnSpc>
            </a:pPr>
            <a:r>
              <a:rPr lang="en-US" sz="2800" dirty="0"/>
              <a:t>Client sends full request </a:t>
            </a:r>
            <a:r>
              <a:rPr lang="en-US" sz="2800"/>
              <a:t>if permitted</a:t>
            </a:r>
            <a:endParaRPr lang="en-US" sz="2800" dirty="0"/>
          </a:p>
          <a:p>
            <a:pPr>
              <a:lnSpc>
                <a:spcPct val="110000"/>
              </a:lnSpc>
            </a:pPr>
            <a:endParaRPr lang="en-US" sz="2800" dirty="0"/>
          </a:p>
          <a:p>
            <a:pPr>
              <a:lnSpc>
                <a:spcPct val="110000"/>
              </a:lnSpc>
            </a:pPr>
            <a:endParaRPr lang="en-US" sz="2800" dirty="0"/>
          </a:p>
          <a:p>
            <a:pPr>
              <a:lnSpc>
                <a:spcPct val="110000"/>
              </a:lnSpc>
            </a:pPr>
            <a:endParaRPr lang="en-US" sz="2800" dirty="0"/>
          </a:p>
          <a:p>
            <a:pPr>
              <a:lnSpc>
                <a:spcPct val="110000"/>
              </a:lnSpc>
            </a:pPr>
            <a:endParaRPr lang="en-US" sz="2800" dirty="0"/>
          </a:p>
          <a:p>
            <a:pPr>
              <a:lnSpc>
                <a:spcPct val="110000"/>
              </a:lnSpc>
            </a:pP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204764" y="4783059"/>
            <a:ext cx="329636" cy="182880"/>
          </a:xfrm>
        </p:spPr>
        <p:txBody>
          <a:bodyPr/>
          <a:lstStyle/>
          <a:p>
            <a:fld id="{515BA0A7-2D4D-5E44-9E8B-6DFF6FD28815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45694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DirectDefense">
      <a:dk1>
        <a:srgbClr val="232121"/>
      </a:dk1>
      <a:lt1>
        <a:srgbClr val="FFFFFF"/>
      </a:lt1>
      <a:dk2>
        <a:srgbClr val="666B6D"/>
      </a:dk2>
      <a:lt2>
        <a:srgbClr val="D2D2D1"/>
      </a:lt2>
      <a:accent1>
        <a:srgbClr val="232121"/>
      </a:accent1>
      <a:accent2>
        <a:srgbClr val="D2D2D1"/>
      </a:accent2>
      <a:accent3>
        <a:srgbClr val="666B6D"/>
      </a:accent3>
      <a:accent4>
        <a:srgbClr val="00ACE4"/>
      </a:accent4>
      <a:accent5>
        <a:srgbClr val="FD5D1A"/>
      </a:accent5>
      <a:accent6>
        <a:srgbClr val="9CD3EC"/>
      </a:accent6>
      <a:hlink>
        <a:srgbClr val="00ACE4"/>
      </a:hlink>
      <a:folHlink>
        <a:srgbClr val="FFFFF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4576_DD_PPT_Template_R1_LB-MP" id="{A26E19FC-6F2F-254D-8835-1B26796CA5D7}" vid="{964D6747-99AB-4E4B-80EC-816BBFF0284D}"/>
    </a:ext>
  </a:extLst>
</a:theme>
</file>

<file path=ppt/theme/theme2.xml><?xml version="1.0" encoding="utf-8"?>
<a:theme xmlns:a="http://schemas.openxmlformats.org/drawingml/2006/main" name="Custom Design">
  <a:themeElements>
    <a:clrScheme name="DirectDefense">
      <a:dk1>
        <a:srgbClr val="232121"/>
      </a:dk1>
      <a:lt1>
        <a:srgbClr val="FFFFFF"/>
      </a:lt1>
      <a:dk2>
        <a:srgbClr val="666B6D"/>
      </a:dk2>
      <a:lt2>
        <a:srgbClr val="D2D2D1"/>
      </a:lt2>
      <a:accent1>
        <a:srgbClr val="232121"/>
      </a:accent1>
      <a:accent2>
        <a:srgbClr val="D2D2D1"/>
      </a:accent2>
      <a:accent3>
        <a:srgbClr val="666B6D"/>
      </a:accent3>
      <a:accent4>
        <a:srgbClr val="00ACE4"/>
      </a:accent4>
      <a:accent5>
        <a:srgbClr val="FD5D1A"/>
      </a:accent5>
      <a:accent6>
        <a:srgbClr val="9CD3EC"/>
      </a:accent6>
      <a:hlink>
        <a:srgbClr val="00ACE4"/>
      </a:hlink>
      <a:folHlink>
        <a:srgbClr val="FFFFF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4576_DD_PPT_Template_R1_LB-MP" id="{A26E19FC-6F2F-254D-8835-1B26796CA5D7}" vid="{B5DDCC67-D501-DE47-8B3D-166CB0B29DA1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9B63D44CCE4914BB34183B062CF6FE1" ma:contentTypeVersion="4" ma:contentTypeDescription="Create a new document." ma:contentTypeScope="" ma:versionID="372159b7c420614f5a61c5a69b0e8b03">
  <xsd:schema xmlns:xsd="http://www.w3.org/2001/XMLSchema" xmlns:xs="http://www.w3.org/2001/XMLSchema" xmlns:p="http://schemas.microsoft.com/office/2006/metadata/properties" xmlns:ns2="3731b75e-6f68-40f4-9d0a-0a5cf2200f93" targetNamespace="http://schemas.microsoft.com/office/2006/metadata/properties" ma:root="true" ma:fieldsID="d64b5b83b0766b47035683cfca990c54" ns2:_="">
    <xsd:import namespace="3731b75e-6f68-40f4-9d0a-0a5cf2200f93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2:LastSharedByUser" minOccurs="0"/>
                <xsd:element ref="ns2:LastSharedBy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731b75e-6f68-40f4-9d0a-0a5cf2200f93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0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1" nillable="true" ma:displayName="Last Shared By Time" ma:description="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BBB757E-0932-4635-8D18-732DEBB5D1F8}">
  <ds:schemaRefs>
    <ds:schemaRef ds:uri="http://purl.org/dc/terms/"/>
    <ds:schemaRef ds:uri="http://schemas.openxmlformats.org/package/2006/metadata/core-properties"/>
    <ds:schemaRef ds:uri="3731b75e-6f68-40f4-9d0a-0a5cf2200f93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A5B99817-A09C-4D50-BB92-742174BE120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731b75e-6f68-40f4-9d0a-0a5cf2200f9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809629B-DAAE-43CD-9923-A162774A430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4576_DD_PPT_Template_R1_LB-c</Template>
  <TotalTime>65173</TotalTime>
  <Words>1100</Words>
  <Application>Microsoft Office PowerPoint</Application>
  <PresentationFormat>On-screen Show (16:9)</PresentationFormat>
  <Paragraphs>336</Paragraphs>
  <Slides>41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41</vt:i4>
      </vt:variant>
    </vt:vector>
  </HeadingPairs>
  <TitlesOfParts>
    <vt:vector size="47" baseType="lpstr">
      <vt:lpstr>.AppleSystemUIFont</vt:lpstr>
      <vt:lpstr>Arial</vt:lpstr>
      <vt:lpstr>Arial Regular</vt:lpstr>
      <vt:lpstr>Helvetica</vt:lpstr>
      <vt:lpstr>Office Theme</vt:lpstr>
      <vt:lpstr>Custom Design</vt:lpstr>
      <vt:lpstr>Of CORS It’s Exploitable!</vt:lpstr>
      <vt:lpstr>WHAT DO I DO? </vt:lpstr>
      <vt:lpstr>OVERVIEW </vt:lpstr>
      <vt:lpstr>DON'T BE SCARED!!! (or bored) </vt:lpstr>
      <vt:lpstr>WHAT IS REST? </vt:lpstr>
      <vt:lpstr>REST AUTHENTICATION </vt:lpstr>
      <vt:lpstr>WHAT IS A CROSS-ORIGIN REQUEST? </vt:lpstr>
      <vt:lpstr>WHAT IS CORS? </vt:lpstr>
      <vt:lpstr>CORS DETAILS </vt:lpstr>
      <vt:lpstr>CORS DETAILS </vt:lpstr>
      <vt:lpstr>CORS REQUEST HEADERS FOR PRE-FLIGHT </vt:lpstr>
      <vt:lpstr>CORS PRE-FLIGHT RESPONSE HEADERS </vt:lpstr>
      <vt:lpstr>CORS DEV LIFE </vt:lpstr>
      <vt:lpstr>PowerPoint Presentation</vt:lpstr>
      <vt:lpstr>PowerPoint Presentation</vt:lpstr>
      <vt:lpstr>BYPASSING CORS Origin </vt:lpstr>
      <vt:lpstr>BYPASSING CORS Access-Control-Allow-Credentials </vt:lpstr>
      <vt:lpstr>BYPASSING CORS Origin Examples </vt:lpstr>
      <vt:lpstr>BYPASSING CORS Bad Origin Example Code </vt:lpstr>
      <vt:lpstr>BYPASSING CORS  </vt:lpstr>
      <vt:lpstr>BYPASSING CORS  </vt:lpstr>
      <vt:lpstr>BYPASSING CORS Avoiding Pre-flight Requests </vt:lpstr>
      <vt:lpstr>BYPASSING CORS Avoiding Pre-flight Requests </vt:lpstr>
      <vt:lpstr>BYPASSING CORS Avoiding Pre-flight Requests </vt:lpstr>
      <vt:lpstr>BYPASSING CORS Avoiding Pre-flight Requests </vt:lpstr>
      <vt:lpstr>BYPASSING CORS Avoiding Pre-flight Requests Examples </vt:lpstr>
      <vt:lpstr>BYPASSING CORS Avoiding Pre-flight Requests Examples </vt:lpstr>
      <vt:lpstr>COMMON CORS PITFALLS BY TESTERS</vt:lpstr>
      <vt:lpstr>PowerPoint Presentation</vt:lpstr>
      <vt:lpstr>MULTI-STEP CORS EXPLOIT EXAMPLE</vt:lpstr>
      <vt:lpstr>MULTI-STEP CORS EXPLOIT EXAMPLE</vt:lpstr>
      <vt:lpstr>MULTI-STEP CORS EXPLOIT EXAMPLE</vt:lpstr>
      <vt:lpstr>MULTI-STEP CORS EXPLOIT EXAMPLE</vt:lpstr>
      <vt:lpstr>MULTI-STEP CORS EXPLOIT EXAMPLE</vt:lpstr>
      <vt:lpstr>MULTI-STEP CORS EXPLOIT EXAMPLE</vt:lpstr>
      <vt:lpstr>CORS DEFENSES</vt:lpstr>
      <vt:lpstr>DO AUTHORIZATION HEADERS HELP?  </vt:lpstr>
      <vt:lpstr>SUMMARY </vt:lpstr>
      <vt:lpstr>RESOURCES </vt:lpstr>
      <vt:lpstr>RESOURCES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COPY LOREM IPSUM DOLOR SIT AMET</dc:title>
  <dc:creator>Jared Lemos</dc:creator>
  <cp:lastModifiedBy>Rebecca Deck</cp:lastModifiedBy>
  <cp:revision>117</cp:revision>
  <dcterms:created xsi:type="dcterms:W3CDTF">2017-05-08T14:15:54Z</dcterms:created>
  <dcterms:modified xsi:type="dcterms:W3CDTF">2019-06-01T14:46:51Z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0x01010009B63D44CCE4914BB34183B062CF6FE1</vt:lpwstr>
  </property>
</Properties>
</file>